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Aileron Heavy" pitchFamily="2" charset="77"/>
      <p:regular r:id="rId35"/>
      <p:bold r:id="rId36"/>
    </p:embeddedFont>
    <p:embeddedFont>
      <p:font typeface="Calibri" panose="020F0502020204030204" pitchFamily="34" charset="0"/>
      <p:regular r:id="rId37"/>
      <p:bold r:id="rId38"/>
      <p:italic r:id="rId39"/>
      <p:boldItalic r:id="rId40"/>
    </p:embeddedFont>
    <p:embeddedFont>
      <p:font typeface="Chau Philomene" panose="02000806040000020003" pitchFamily="2" charset="0"/>
      <p:regular r:id="rId41"/>
    </p:embeddedFont>
    <p:embeddedFont>
      <p:font typeface="Glacial Indifference Bold" pitchFamily="2" charset="0"/>
      <p:regular r:id="rId42"/>
      <p:bold r:id="rId43"/>
    </p:embeddedFont>
    <p:embeddedFont>
      <p:font typeface="Open Sans" panose="020B0606030504020204" pitchFamily="34" charset="0"/>
      <p:regular r:id="rId44"/>
      <p:bold r:id="rId45"/>
      <p:italic r:id="rId46"/>
      <p:boldItalic r:id="rId47"/>
    </p:embeddedFont>
    <p:embeddedFont>
      <p:font typeface="Open Sans Bold" panose="020B0806030504020204" pitchFamily="34" charset="0"/>
      <p:regular r:id="rId48"/>
      <p:bold r:id="rId49"/>
    </p:embeddedFont>
    <p:embeddedFont>
      <p:font typeface="PT Serif" panose="020A0603040505020204" pitchFamily="18" charset="77"/>
      <p:regular r:id="rId50"/>
    </p:embeddedFont>
    <p:embeddedFont>
      <p:font typeface="Rajdhani Bold" panose="02000000000000000000" pitchFamily="2" charset="77"/>
      <p:regular r:id="rId51"/>
      <p:bold r:id="rId52"/>
    </p:embeddedFont>
    <p:embeddedFont>
      <p:font typeface="Roboto" panose="02000000000000000000" pitchFamily="2" charset="0"/>
      <p:regular r:id="rId53"/>
      <p:bold r:id="rId54"/>
      <p:italic r:id="rId55"/>
      <p:boldItalic r:id="rId56"/>
    </p:embeddedFont>
    <p:embeddedFont>
      <p:font typeface="Roboto Condensed" panose="020F0502020204030204" pitchFamily="34" charset="0"/>
      <p:regular r:id="rId57"/>
      <p:bold r:id="rId58"/>
      <p:italic r:id="rId59"/>
      <p:boldItalic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22" autoAdjust="0"/>
    <p:restoredTop sz="69520" autoAdjust="0"/>
  </p:normalViewPr>
  <p:slideViewPr>
    <p:cSldViewPr>
      <p:cViewPr>
        <p:scale>
          <a:sx n="80" d="100"/>
          <a:sy n="80" d="100"/>
        </p:scale>
        <p:origin x="10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font" Target="fonts/font24.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font" Target="fonts/font2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26.06.2025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Bonjour </a:t>
            </a:r>
            <a:r>
              <a:rPr lang="en-US" dirty="0" err="1"/>
              <a:t>à</a:t>
            </a:r>
            <a:r>
              <a:rPr lang="en-US" dirty="0"/>
              <a:t> </a:t>
            </a:r>
            <a:r>
              <a:rPr lang="en-US" dirty="0" err="1"/>
              <a:t>tous</a:t>
            </a:r>
            <a:r>
              <a:rPr lang="en-US" dirty="0"/>
              <a:t>,</a:t>
            </a:r>
          </a:p>
          <a:p>
            <a:endParaRPr lang="en-US" dirty="0"/>
          </a:p>
          <a:p>
            <a:r>
              <a:rPr lang="en-US" dirty="0"/>
              <a:t>Je me </a:t>
            </a:r>
            <a:r>
              <a:rPr lang="en-US" dirty="0" err="1"/>
              <a:t>présente</a:t>
            </a:r>
            <a:r>
              <a:rPr lang="en-US" dirty="0"/>
              <a:t>, Adil </a:t>
            </a:r>
            <a:r>
              <a:rPr lang="en-US" dirty="0" err="1"/>
              <a:t>Azzaoui</a:t>
            </a:r>
            <a:r>
              <a:rPr lang="en-US" dirty="0"/>
              <a:t>,  </a:t>
            </a:r>
            <a:r>
              <a:rPr lang="en-US" dirty="0" err="1"/>
              <a:t>étudiant</a:t>
            </a:r>
            <a:r>
              <a:rPr lang="en-US" dirty="0"/>
              <a:t> </a:t>
            </a:r>
            <a:r>
              <a:rPr lang="en-US" dirty="0" err="1"/>
              <a:t>à</a:t>
            </a:r>
            <a:r>
              <a:rPr lang="en-US" dirty="0"/>
              <a:t> </a:t>
            </a:r>
            <a:r>
              <a:rPr lang="en-US" dirty="0" err="1"/>
              <a:t>l’EHEI</a:t>
            </a:r>
            <a:r>
              <a:rPr lang="en-US" dirty="0"/>
              <a:t> Oujda 5eme </a:t>
            </a:r>
            <a:r>
              <a:rPr lang="en-US" dirty="0" err="1"/>
              <a:t>annee</a:t>
            </a:r>
            <a:r>
              <a:rPr lang="en-US" dirty="0"/>
              <a:t> genie </a:t>
            </a:r>
            <a:r>
              <a:rPr lang="en-US" dirty="0" err="1"/>
              <a:t>informatique</a:t>
            </a:r>
            <a:r>
              <a:rPr lang="en-US" dirty="0"/>
              <a:t>.</a:t>
            </a:r>
          </a:p>
          <a:p>
            <a:endParaRPr lang="en-US" dirty="0"/>
          </a:p>
          <a:p>
            <a:r>
              <a:rPr lang="en-US" dirty="0"/>
              <a:t>Avant de commencer, je </a:t>
            </a:r>
            <a:r>
              <a:rPr lang="en-US" dirty="0" err="1"/>
              <a:t>tiens</a:t>
            </a:r>
            <a:r>
              <a:rPr lang="en-US" dirty="0"/>
              <a:t> </a:t>
            </a:r>
            <a:r>
              <a:rPr lang="en-US" dirty="0" err="1"/>
              <a:t>à</a:t>
            </a:r>
            <a:r>
              <a:rPr lang="en-US" dirty="0"/>
              <a:t> </a:t>
            </a:r>
            <a:r>
              <a:rPr lang="en-US" dirty="0" err="1"/>
              <a:t>remercier</a:t>
            </a:r>
            <a:r>
              <a:rPr lang="en-US" dirty="0"/>
              <a:t> </a:t>
            </a:r>
            <a:r>
              <a:rPr lang="en-US" dirty="0" err="1"/>
              <a:t>chaleureusement</a:t>
            </a:r>
            <a:r>
              <a:rPr lang="en-US" dirty="0"/>
              <a:t> les </a:t>
            </a:r>
            <a:r>
              <a:rPr lang="en-US" dirty="0" err="1"/>
              <a:t>membres</a:t>
            </a:r>
            <a:r>
              <a:rPr lang="en-US" dirty="0"/>
              <a:t> du jury pour </a:t>
            </a:r>
            <a:r>
              <a:rPr lang="en-US" dirty="0" err="1"/>
              <a:t>leur</a:t>
            </a:r>
            <a:r>
              <a:rPr lang="en-US" dirty="0"/>
              <a:t> </a:t>
            </a:r>
            <a:r>
              <a:rPr lang="en-US" dirty="0" err="1"/>
              <a:t>présence</a:t>
            </a:r>
            <a:r>
              <a:rPr lang="en-US" dirty="0"/>
              <a:t> </a:t>
            </a:r>
            <a:r>
              <a:rPr lang="en-US" dirty="0" err="1"/>
              <a:t>aujourd’hui</a:t>
            </a:r>
            <a:r>
              <a:rPr lang="en-US" dirty="0"/>
              <a:t>, </a:t>
            </a:r>
            <a:r>
              <a:rPr lang="en-US" dirty="0" err="1"/>
              <a:t>ainsi</a:t>
            </a:r>
            <a:r>
              <a:rPr lang="en-US" dirty="0"/>
              <a:t> que </a:t>
            </a:r>
            <a:r>
              <a:rPr lang="en-US" dirty="0" err="1"/>
              <a:t>l’ensemble</a:t>
            </a:r>
            <a:r>
              <a:rPr lang="en-US" dirty="0"/>
              <a:t> des </a:t>
            </a:r>
            <a:r>
              <a:rPr lang="en-US" dirty="0" err="1"/>
              <a:t>personnes</a:t>
            </a:r>
            <a:r>
              <a:rPr lang="en-US" dirty="0"/>
              <a:t> </a:t>
            </a:r>
            <a:r>
              <a:rPr lang="en-US" dirty="0" err="1"/>
              <a:t>ici</a:t>
            </a:r>
            <a:r>
              <a:rPr lang="en-US" dirty="0"/>
              <a:t> </a:t>
            </a:r>
            <a:r>
              <a:rPr lang="en-US" dirty="0" err="1"/>
              <a:t>présentes</a:t>
            </a:r>
            <a:r>
              <a:rPr lang="en-US" dirty="0"/>
              <a:t> pour </a:t>
            </a:r>
            <a:r>
              <a:rPr lang="en-US" dirty="0" err="1"/>
              <a:t>leur</a:t>
            </a:r>
            <a:r>
              <a:rPr lang="en-US" dirty="0"/>
              <a:t> attention.</a:t>
            </a:r>
          </a:p>
          <a:p>
            <a:endParaRPr lang="en-US" dirty="0"/>
          </a:p>
          <a:p>
            <a:r>
              <a:rPr lang="en-US" dirty="0"/>
              <a:t>Je </a:t>
            </a:r>
            <a:r>
              <a:rPr lang="en-US" dirty="0" err="1"/>
              <a:t>remercie</a:t>
            </a:r>
            <a:r>
              <a:rPr lang="en-US" dirty="0"/>
              <a:t> </a:t>
            </a:r>
            <a:r>
              <a:rPr lang="en-US" dirty="0" err="1"/>
              <a:t>également</a:t>
            </a:r>
            <a:r>
              <a:rPr lang="en-US" dirty="0"/>
              <a:t> </a:t>
            </a:r>
            <a:r>
              <a:rPr lang="en-US" dirty="0" err="1"/>
              <a:t>mes</a:t>
            </a:r>
            <a:r>
              <a:rPr lang="en-US" dirty="0"/>
              <a:t> </a:t>
            </a:r>
            <a:r>
              <a:rPr lang="en-US" dirty="0" err="1"/>
              <a:t>encadrants</a:t>
            </a:r>
            <a:r>
              <a:rPr lang="en-US" dirty="0"/>
              <a:t>, M. </a:t>
            </a:r>
            <a:r>
              <a:rPr lang="en-US" dirty="0" err="1"/>
              <a:t>Issam</a:t>
            </a:r>
            <a:r>
              <a:rPr lang="en-US" dirty="0"/>
              <a:t> </a:t>
            </a:r>
            <a:r>
              <a:rPr lang="en-US" dirty="0" err="1"/>
              <a:t>Khadiri</a:t>
            </a:r>
            <a:r>
              <a:rPr lang="en-US" dirty="0"/>
              <a:t> </a:t>
            </a:r>
            <a:r>
              <a:rPr lang="en-US" dirty="0" err="1"/>
              <a:t>à</a:t>
            </a:r>
            <a:r>
              <a:rPr lang="en-US" dirty="0"/>
              <a:t> </a:t>
            </a:r>
            <a:r>
              <a:rPr lang="en-US" dirty="0" err="1"/>
              <a:t>l’ecole</a:t>
            </a:r>
            <a:r>
              <a:rPr lang="en-US" dirty="0"/>
              <a:t> et M. Chadi ALAOUI </a:t>
            </a:r>
            <a:r>
              <a:rPr lang="en-US" dirty="0" err="1"/>
              <a:t>en</a:t>
            </a:r>
            <a:r>
              <a:rPr lang="en-US" dirty="0"/>
              <a:t> </a:t>
            </a:r>
            <a:r>
              <a:rPr lang="en-US" dirty="0" err="1"/>
              <a:t>entreprise</a:t>
            </a:r>
            <a:r>
              <a:rPr lang="en-US" dirty="0"/>
              <a:t>, pour </a:t>
            </a:r>
            <a:r>
              <a:rPr lang="en-US" dirty="0" err="1"/>
              <a:t>leur</a:t>
            </a:r>
            <a:r>
              <a:rPr lang="en-US" dirty="0"/>
              <a:t> </a:t>
            </a:r>
            <a:r>
              <a:rPr lang="en-US" dirty="0" err="1"/>
              <a:t>accompagnement</a:t>
            </a:r>
            <a:r>
              <a:rPr lang="en-US" dirty="0"/>
              <a:t>, </a:t>
            </a:r>
            <a:r>
              <a:rPr lang="en-US" dirty="0" err="1"/>
              <a:t>leurs</a:t>
            </a:r>
            <a:r>
              <a:rPr lang="en-US" dirty="0"/>
              <a:t> conseils </a:t>
            </a:r>
            <a:r>
              <a:rPr lang="en-US" dirty="0" err="1"/>
              <a:t>précieux</a:t>
            </a:r>
            <a:r>
              <a:rPr lang="en-US" dirty="0"/>
              <a:t>, et </a:t>
            </a:r>
            <a:r>
              <a:rPr lang="en-US" dirty="0" err="1"/>
              <a:t>leur</a:t>
            </a:r>
            <a:r>
              <a:rPr lang="en-US" dirty="0"/>
              <a:t> </a:t>
            </a:r>
            <a:r>
              <a:rPr lang="en-US" dirty="0" err="1"/>
              <a:t>disponibilité</a:t>
            </a:r>
            <a:r>
              <a:rPr lang="en-US" dirty="0"/>
              <a:t> tout au long de </a:t>
            </a:r>
            <a:r>
              <a:rPr lang="en-US" dirty="0" err="1"/>
              <a:t>ce</a:t>
            </a:r>
            <a:r>
              <a:rPr lang="en-US" dirty="0"/>
              <a:t> </a:t>
            </a:r>
            <a:r>
              <a:rPr lang="en-US" dirty="0" err="1"/>
              <a:t>projet</a:t>
            </a:r>
            <a:r>
              <a:rPr lang="en-US" dirty="0"/>
              <a:t>.</a:t>
            </a:r>
          </a:p>
          <a:p>
            <a:endParaRPr lang="en-US" dirty="0"/>
          </a:p>
          <a:p>
            <a:r>
              <a:rPr lang="en-US" dirty="0"/>
              <a:t>Le </a:t>
            </a:r>
            <a:r>
              <a:rPr lang="en-US" dirty="0" err="1"/>
              <a:t>sujet</a:t>
            </a:r>
            <a:r>
              <a:rPr lang="en-US" dirty="0"/>
              <a:t> de </a:t>
            </a:r>
            <a:r>
              <a:rPr lang="en-US" dirty="0" err="1"/>
              <a:t>mon</a:t>
            </a:r>
            <a:r>
              <a:rPr lang="en-US" dirty="0"/>
              <a:t> </a:t>
            </a:r>
            <a:r>
              <a:rPr lang="en-US" dirty="0" err="1"/>
              <a:t>projet</a:t>
            </a:r>
            <a:r>
              <a:rPr lang="en-US" dirty="0"/>
              <a:t> de fin </a:t>
            </a:r>
            <a:r>
              <a:rPr lang="en-US" dirty="0" err="1"/>
              <a:t>d’études</a:t>
            </a:r>
            <a:r>
              <a:rPr lang="en-US" dirty="0"/>
              <a:t> </a:t>
            </a:r>
            <a:r>
              <a:rPr lang="en-US" dirty="0" err="1"/>
              <a:t>est</a:t>
            </a:r>
            <a:r>
              <a:rPr lang="en-US" dirty="0"/>
              <a:t> :</a:t>
            </a:r>
          </a:p>
          <a:p>
            <a:r>
              <a:rPr lang="en-US" dirty="0"/>
              <a:t>“</a:t>
            </a:r>
            <a:r>
              <a:rPr lang="en-US" dirty="0" err="1"/>
              <a:t>Création</a:t>
            </a:r>
            <a:r>
              <a:rPr lang="en-US" dirty="0"/>
              <a:t> d’un bundle Symfony pour les </a:t>
            </a:r>
            <a:r>
              <a:rPr lang="en-US" dirty="0" err="1"/>
              <a:t>réseaux</a:t>
            </a:r>
            <a:r>
              <a:rPr lang="en-US" dirty="0"/>
              <a:t> </a:t>
            </a:r>
            <a:r>
              <a:rPr lang="en-US" dirty="0" err="1"/>
              <a:t>sociaux</a:t>
            </a:r>
            <a:r>
              <a:rPr lang="en-US" dirty="0"/>
              <a:t>”.</a:t>
            </a:r>
          </a:p>
          <a:p>
            <a:endParaRPr lang="en-US" dirty="0"/>
          </a:p>
          <a:p>
            <a:r>
              <a:rPr lang="en-US" dirty="0"/>
              <a:t>Ce </a:t>
            </a:r>
            <a:r>
              <a:rPr lang="en-US" dirty="0" err="1"/>
              <a:t>projet</a:t>
            </a:r>
            <a:r>
              <a:rPr lang="en-US" dirty="0"/>
              <a:t> a </a:t>
            </a:r>
            <a:r>
              <a:rPr lang="en-US" dirty="0" err="1"/>
              <a:t>été</a:t>
            </a:r>
            <a:r>
              <a:rPr lang="en-US" dirty="0"/>
              <a:t> </a:t>
            </a:r>
            <a:r>
              <a:rPr lang="en-US" dirty="0" err="1"/>
              <a:t>réalisé</a:t>
            </a:r>
            <a:r>
              <a:rPr lang="en-US" dirty="0"/>
              <a:t> dans le cadre de </a:t>
            </a:r>
            <a:r>
              <a:rPr lang="en-US" dirty="0" err="1"/>
              <a:t>mon</a:t>
            </a:r>
            <a:r>
              <a:rPr lang="en-US" dirty="0"/>
              <a:t> stage au sein de SQLI Oujda.</a:t>
            </a:r>
          </a:p>
          <a:p>
            <a:endParaRPr lang="en-US" dirty="0"/>
          </a:p>
          <a:p>
            <a:r>
              <a:rPr lang="en-US" dirty="0" err="1"/>
              <a:t>Lors</a:t>
            </a:r>
            <a:r>
              <a:rPr lang="en-US" dirty="0"/>
              <a:t> de </a:t>
            </a:r>
            <a:r>
              <a:rPr lang="en-US" dirty="0" err="1"/>
              <a:t>cette</a:t>
            </a:r>
            <a:r>
              <a:rPr lang="en-US" dirty="0"/>
              <a:t> </a:t>
            </a:r>
            <a:r>
              <a:rPr lang="en-US" dirty="0" err="1"/>
              <a:t>soutenance</a:t>
            </a:r>
            <a:r>
              <a:rPr lang="en-US" dirty="0"/>
              <a:t>, je </a:t>
            </a:r>
            <a:r>
              <a:rPr lang="en-US" dirty="0" err="1"/>
              <a:t>vais</a:t>
            </a:r>
            <a:r>
              <a:rPr lang="en-US" dirty="0"/>
              <a:t> </a:t>
            </a:r>
            <a:r>
              <a:rPr lang="en-US" dirty="0" err="1"/>
              <a:t>vous</a:t>
            </a:r>
            <a:r>
              <a:rPr lang="en-US" dirty="0"/>
              <a:t> </a:t>
            </a:r>
            <a:r>
              <a:rPr lang="en-US" dirty="0" err="1"/>
              <a:t>présenter</a:t>
            </a:r>
            <a:r>
              <a:rPr lang="en-US" dirty="0"/>
              <a:t> le </a:t>
            </a:r>
            <a:r>
              <a:rPr lang="en-US" dirty="0" err="1"/>
              <a:t>contexte</a:t>
            </a:r>
            <a:r>
              <a:rPr lang="en-US" dirty="0"/>
              <a:t> de la mission, les </a:t>
            </a:r>
            <a:r>
              <a:rPr lang="en-US" dirty="0" err="1"/>
              <a:t>besoins</a:t>
            </a:r>
            <a:r>
              <a:rPr lang="en-US" dirty="0"/>
              <a:t> </a:t>
            </a:r>
            <a:r>
              <a:rPr lang="en-US" dirty="0" err="1"/>
              <a:t>exprimés</a:t>
            </a:r>
            <a:r>
              <a:rPr lang="en-US" dirty="0"/>
              <a:t>, les </a:t>
            </a:r>
            <a:r>
              <a:rPr lang="en-US" dirty="0" err="1"/>
              <a:t>choix</a:t>
            </a:r>
            <a:r>
              <a:rPr lang="en-US" dirty="0"/>
              <a:t> techniques </a:t>
            </a:r>
            <a:r>
              <a:rPr lang="en-US" dirty="0" err="1"/>
              <a:t>effectués</a:t>
            </a:r>
            <a:r>
              <a:rPr lang="en-US" dirty="0"/>
              <a:t>, la </a:t>
            </a:r>
            <a:r>
              <a:rPr lang="en-US" dirty="0" err="1"/>
              <a:t>réalisation</a:t>
            </a:r>
            <a:r>
              <a:rPr lang="en-US" dirty="0"/>
              <a:t> du bundle Symfony, son </a:t>
            </a:r>
            <a:r>
              <a:rPr lang="en-US" dirty="0" err="1"/>
              <a:t>intégration</a:t>
            </a:r>
            <a:r>
              <a:rPr lang="en-US" dirty="0"/>
              <a:t> dans le CMS </a:t>
            </a:r>
            <a:r>
              <a:rPr lang="en-US" dirty="0" err="1"/>
              <a:t>Ibexa</a:t>
            </a:r>
            <a:r>
              <a:rPr lang="en-US" dirty="0"/>
              <a:t>, et </a:t>
            </a:r>
            <a:r>
              <a:rPr lang="en-US" dirty="0" err="1"/>
              <a:t>enfin</a:t>
            </a:r>
            <a:r>
              <a:rPr lang="en-US" dirty="0"/>
              <a:t> les </a:t>
            </a:r>
            <a:r>
              <a:rPr lang="en-US" dirty="0" err="1"/>
              <a:t>résultats</a:t>
            </a:r>
            <a:r>
              <a:rPr lang="en-US" dirty="0"/>
              <a:t> </a:t>
            </a:r>
            <a:r>
              <a:rPr lang="en-US" dirty="0" err="1"/>
              <a:t>obtenus</a:t>
            </a:r>
            <a:r>
              <a:rPr lang="en-US" dirty="0"/>
              <a:t>.</a:t>
            </a:r>
          </a:p>
          <a:p>
            <a:endParaRPr lang="en-US" dirty="0"/>
          </a:p>
          <a:p>
            <a:r>
              <a:rPr lang="en-US" dirty="0"/>
              <a:t>Sans plus </a:t>
            </a:r>
            <a:r>
              <a:rPr lang="en-US" dirty="0" err="1"/>
              <a:t>tarder</a:t>
            </a:r>
            <a:r>
              <a:rPr lang="en-US" dirty="0"/>
              <a:t>, je </a:t>
            </a:r>
            <a:r>
              <a:rPr lang="en-US" dirty="0" err="1"/>
              <a:t>vous</a:t>
            </a:r>
            <a:r>
              <a:rPr lang="en-US" dirty="0"/>
              <a:t> invite </a:t>
            </a:r>
            <a:r>
              <a:rPr lang="en-US" dirty="0" err="1"/>
              <a:t>à</a:t>
            </a:r>
            <a:r>
              <a:rPr lang="en-US" dirty="0"/>
              <a:t> </a:t>
            </a:r>
            <a:r>
              <a:rPr lang="en-US" dirty="0" err="1"/>
              <a:t>découvrir</a:t>
            </a:r>
            <a:r>
              <a:rPr lang="en-US" dirty="0"/>
              <a:t> le plan de </a:t>
            </a:r>
            <a:r>
              <a:rPr lang="en-US" dirty="0" err="1"/>
              <a:t>présentation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Avant de commencer le </a:t>
            </a:r>
            <a:r>
              <a:rPr lang="en-US" dirty="0" err="1"/>
              <a:t>développement</a:t>
            </a:r>
            <a:r>
              <a:rPr lang="en-US" dirty="0"/>
              <a:t> de la solution, il </a:t>
            </a:r>
            <a:r>
              <a:rPr lang="en-US" dirty="0" err="1"/>
              <a:t>était</a:t>
            </a:r>
            <a:r>
              <a:rPr lang="en-US" dirty="0"/>
              <a:t> important </a:t>
            </a:r>
            <a:r>
              <a:rPr lang="en-US" dirty="0" err="1"/>
              <a:t>d’identifier</a:t>
            </a:r>
            <a:r>
              <a:rPr lang="en-US" dirty="0"/>
              <a:t> les </a:t>
            </a:r>
            <a:r>
              <a:rPr lang="en-US" dirty="0" err="1"/>
              <a:t>principales</a:t>
            </a:r>
            <a:r>
              <a:rPr lang="en-US" dirty="0"/>
              <a:t> </a:t>
            </a:r>
            <a:r>
              <a:rPr lang="en-US" dirty="0" err="1"/>
              <a:t>difficultés</a:t>
            </a:r>
            <a:r>
              <a:rPr lang="en-US" dirty="0"/>
              <a:t> </a:t>
            </a:r>
            <a:r>
              <a:rPr lang="en-US" dirty="0" err="1"/>
              <a:t>rencontrées</a:t>
            </a:r>
            <a:r>
              <a:rPr lang="en-US" dirty="0"/>
              <a:t> par </a:t>
            </a:r>
            <a:r>
              <a:rPr lang="en-US" dirty="0" err="1"/>
              <a:t>l’entreprise</a:t>
            </a:r>
            <a:r>
              <a:rPr lang="en-US" dirty="0"/>
              <a:t> </a:t>
            </a:r>
            <a:r>
              <a:rPr lang="en-US" dirty="0" err="1"/>
              <a:t>Ceva</a:t>
            </a:r>
            <a:r>
              <a:rPr lang="en-US" dirty="0"/>
              <a:t> dans la gestion de </a:t>
            </a:r>
            <a:r>
              <a:rPr lang="en-US" dirty="0" err="1"/>
              <a:t>sa</a:t>
            </a:r>
            <a:r>
              <a:rPr lang="en-US" dirty="0"/>
              <a:t> communication </a:t>
            </a:r>
            <a:r>
              <a:rPr lang="en-US" dirty="0" err="1"/>
              <a:t>digitale</a:t>
            </a:r>
            <a:r>
              <a:rPr lang="en-US" dirty="0"/>
              <a:t>.</a:t>
            </a:r>
          </a:p>
          <a:p>
            <a:endParaRPr lang="en-US" dirty="0"/>
          </a:p>
          <a:p>
            <a:r>
              <a:rPr lang="en-US" dirty="0" err="1"/>
              <a:t>Premièrement</a:t>
            </a:r>
            <a:r>
              <a:rPr lang="en-US" dirty="0"/>
              <a:t>, il </a:t>
            </a:r>
            <a:r>
              <a:rPr lang="en-US" dirty="0" err="1"/>
              <a:t>n’existait</a:t>
            </a:r>
            <a:r>
              <a:rPr lang="en-US" dirty="0"/>
              <a:t> </a:t>
            </a:r>
            <a:r>
              <a:rPr lang="en-US" dirty="0" err="1"/>
              <a:t>aucun</a:t>
            </a:r>
            <a:r>
              <a:rPr lang="en-US" dirty="0"/>
              <a:t> </a:t>
            </a:r>
            <a:r>
              <a:rPr lang="en-US" dirty="0" err="1"/>
              <a:t>affichage</a:t>
            </a:r>
            <a:r>
              <a:rPr lang="en-US" dirty="0"/>
              <a:t> </a:t>
            </a:r>
            <a:r>
              <a:rPr lang="en-US" dirty="0" err="1"/>
              <a:t>automatique</a:t>
            </a:r>
            <a:r>
              <a:rPr lang="en-US" dirty="0"/>
              <a:t> des publications LinkedIn </a:t>
            </a:r>
            <a:r>
              <a:rPr lang="en-US" dirty="0" err="1"/>
              <a:t>directement</a:t>
            </a:r>
            <a:r>
              <a:rPr lang="en-US" dirty="0"/>
              <a:t> sur le site web de </a:t>
            </a:r>
            <a:r>
              <a:rPr lang="en-US" dirty="0" err="1"/>
              <a:t>Ceva</a:t>
            </a:r>
            <a:r>
              <a:rPr lang="en-US" dirty="0"/>
              <a:t>. </a:t>
            </a:r>
            <a:r>
              <a:rPr lang="en-US" dirty="0" err="1"/>
              <a:t>Cela</a:t>
            </a:r>
            <a:r>
              <a:rPr lang="en-US" dirty="0"/>
              <a:t> </a:t>
            </a:r>
            <a:r>
              <a:rPr lang="en-US" dirty="0" err="1"/>
              <a:t>signifie</a:t>
            </a:r>
            <a:r>
              <a:rPr lang="en-US" dirty="0"/>
              <a:t> que les </a:t>
            </a:r>
            <a:r>
              <a:rPr lang="en-US" dirty="0" err="1"/>
              <a:t>contenus</a:t>
            </a:r>
            <a:r>
              <a:rPr lang="en-US" dirty="0"/>
              <a:t> </a:t>
            </a:r>
            <a:r>
              <a:rPr lang="en-US" dirty="0" err="1"/>
              <a:t>publiés</a:t>
            </a:r>
            <a:r>
              <a:rPr lang="en-US" dirty="0"/>
              <a:t> sur les </a:t>
            </a:r>
            <a:r>
              <a:rPr lang="en-US" dirty="0" err="1"/>
              <a:t>réseaux</a:t>
            </a:r>
            <a:r>
              <a:rPr lang="en-US" dirty="0"/>
              <a:t> </a:t>
            </a:r>
            <a:r>
              <a:rPr lang="en-US" dirty="0" err="1"/>
              <a:t>sociaux</a:t>
            </a:r>
            <a:r>
              <a:rPr lang="en-US" dirty="0"/>
              <a:t> ne se </a:t>
            </a:r>
            <a:r>
              <a:rPr lang="en-US" dirty="0" err="1"/>
              <a:t>retrouvaient</a:t>
            </a:r>
            <a:r>
              <a:rPr lang="en-US" dirty="0"/>
              <a:t> pas </a:t>
            </a:r>
            <a:r>
              <a:rPr lang="en-US" dirty="0" err="1"/>
              <a:t>synchronisés</a:t>
            </a:r>
            <a:r>
              <a:rPr lang="en-US" dirty="0"/>
              <a:t> </a:t>
            </a:r>
            <a:r>
              <a:rPr lang="en-US" dirty="0" err="1"/>
              <a:t>ou</a:t>
            </a:r>
            <a:r>
              <a:rPr lang="en-US" dirty="0"/>
              <a:t> </a:t>
            </a:r>
            <a:r>
              <a:rPr lang="en-US" dirty="0" err="1"/>
              <a:t>valorisés</a:t>
            </a:r>
            <a:r>
              <a:rPr lang="en-US" dirty="0"/>
              <a:t> </a:t>
            </a:r>
            <a:r>
              <a:rPr lang="en-US" dirty="0" err="1"/>
              <a:t>efficacement</a:t>
            </a:r>
            <a:r>
              <a:rPr lang="en-US" dirty="0"/>
              <a:t> sur la </a:t>
            </a:r>
            <a:r>
              <a:rPr lang="en-US" dirty="0" err="1"/>
              <a:t>plateforme</a:t>
            </a:r>
            <a:r>
              <a:rPr lang="en-US" dirty="0"/>
              <a:t> </a:t>
            </a:r>
            <a:r>
              <a:rPr lang="en-US" dirty="0" err="1"/>
              <a:t>en</a:t>
            </a:r>
            <a:r>
              <a:rPr lang="en-US" dirty="0"/>
              <a:t> </a:t>
            </a:r>
            <a:r>
              <a:rPr lang="en-US" dirty="0" err="1"/>
              <a:t>ligne</a:t>
            </a:r>
            <a:r>
              <a:rPr lang="en-US" dirty="0"/>
              <a:t>.</a:t>
            </a:r>
          </a:p>
          <a:p>
            <a:endParaRPr lang="en-US" dirty="0"/>
          </a:p>
          <a:p>
            <a:r>
              <a:rPr lang="en-US" dirty="0"/>
              <a:t>Ensuite, </a:t>
            </a:r>
            <a:r>
              <a:rPr lang="en-US" dirty="0" err="1"/>
              <a:t>cette</a:t>
            </a:r>
            <a:r>
              <a:rPr lang="en-US" dirty="0"/>
              <a:t> absence </a:t>
            </a:r>
            <a:r>
              <a:rPr lang="en-US" dirty="0" err="1"/>
              <a:t>d’intégration</a:t>
            </a:r>
            <a:r>
              <a:rPr lang="en-US" dirty="0"/>
              <a:t> </a:t>
            </a:r>
            <a:r>
              <a:rPr lang="en-US" dirty="0" err="1"/>
              <a:t>entraînait</a:t>
            </a:r>
            <a:r>
              <a:rPr lang="en-US" dirty="0"/>
              <a:t> </a:t>
            </a:r>
            <a:r>
              <a:rPr lang="en-US" dirty="0" err="1"/>
              <a:t>une</a:t>
            </a:r>
            <a:r>
              <a:rPr lang="en-US" dirty="0"/>
              <a:t> </a:t>
            </a:r>
            <a:r>
              <a:rPr lang="en-US" dirty="0" err="1"/>
              <a:t>faible</a:t>
            </a:r>
            <a:r>
              <a:rPr lang="en-US" dirty="0"/>
              <a:t> </a:t>
            </a:r>
            <a:r>
              <a:rPr lang="en-US" dirty="0" err="1"/>
              <a:t>synchronisation</a:t>
            </a:r>
            <a:r>
              <a:rPr lang="en-US" dirty="0"/>
              <a:t> entre la communication </a:t>
            </a:r>
            <a:r>
              <a:rPr lang="en-US" dirty="0" err="1"/>
              <a:t>menée</a:t>
            </a:r>
            <a:r>
              <a:rPr lang="en-US" dirty="0"/>
              <a:t> sur LinkedIn et le </a:t>
            </a:r>
            <a:r>
              <a:rPr lang="en-US" dirty="0" err="1"/>
              <a:t>contenu</a:t>
            </a:r>
            <a:r>
              <a:rPr lang="en-US" dirty="0"/>
              <a:t> visible sur le site web. Ce </a:t>
            </a:r>
            <a:r>
              <a:rPr lang="en-US" dirty="0" err="1"/>
              <a:t>décalage</a:t>
            </a:r>
            <a:r>
              <a:rPr lang="en-US" dirty="0"/>
              <a:t> </a:t>
            </a:r>
            <a:r>
              <a:rPr lang="en-US" dirty="0" err="1"/>
              <a:t>pouvait</a:t>
            </a:r>
            <a:r>
              <a:rPr lang="en-US" dirty="0"/>
              <a:t> </a:t>
            </a:r>
            <a:r>
              <a:rPr lang="en-US" dirty="0" err="1"/>
              <a:t>créer</a:t>
            </a:r>
            <a:r>
              <a:rPr lang="en-US" dirty="0"/>
              <a:t> </a:t>
            </a:r>
            <a:r>
              <a:rPr lang="en-US" dirty="0" err="1"/>
              <a:t>une</a:t>
            </a:r>
            <a:r>
              <a:rPr lang="en-US" dirty="0"/>
              <a:t> </a:t>
            </a:r>
            <a:r>
              <a:rPr lang="en-US" dirty="0" err="1"/>
              <a:t>expérience</a:t>
            </a:r>
            <a:r>
              <a:rPr lang="en-US" dirty="0"/>
              <a:t> </a:t>
            </a:r>
            <a:r>
              <a:rPr lang="en-US" dirty="0" err="1"/>
              <a:t>incohérente</a:t>
            </a:r>
            <a:r>
              <a:rPr lang="en-US" dirty="0"/>
              <a:t> pour les </a:t>
            </a:r>
            <a:r>
              <a:rPr lang="en-US" dirty="0" err="1"/>
              <a:t>visiteurs</a:t>
            </a:r>
            <a:r>
              <a:rPr lang="en-US" dirty="0"/>
              <a:t> et limiter la </a:t>
            </a:r>
            <a:r>
              <a:rPr lang="en-US" dirty="0" err="1"/>
              <a:t>visibilité</a:t>
            </a:r>
            <a:r>
              <a:rPr lang="en-US" dirty="0"/>
              <a:t> des </a:t>
            </a:r>
            <a:r>
              <a:rPr lang="en-US" dirty="0" err="1"/>
              <a:t>campagnes</a:t>
            </a:r>
            <a:r>
              <a:rPr lang="en-US" dirty="0"/>
              <a:t> marketing.</a:t>
            </a:r>
          </a:p>
          <a:p>
            <a:endParaRPr lang="en-US" dirty="0"/>
          </a:p>
          <a:p>
            <a:r>
              <a:rPr lang="en-US" dirty="0"/>
              <a:t>Face </a:t>
            </a:r>
            <a:r>
              <a:rPr lang="en-US" dirty="0" err="1"/>
              <a:t>à</a:t>
            </a:r>
            <a:r>
              <a:rPr lang="en-US" dirty="0"/>
              <a:t> </a:t>
            </a:r>
            <a:r>
              <a:rPr lang="en-US" dirty="0" err="1"/>
              <a:t>ces</a:t>
            </a:r>
            <a:r>
              <a:rPr lang="en-US" dirty="0"/>
              <a:t> </a:t>
            </a:r>
            <a:r>
              <a:rPr lang="en-US" dirty="0" err="1"/>
              <a:t>constats</a:t>
            </a:r>
            <a:r>
              <a:rPr lang="en-US" dirty="0"/>
              <a:t>, le </a:t>
            </a:r>
            <a:r>
              <a:rPr lang="en-US" dirty="0" err="1"/>
              <a:t>besoin</a:t>
            </a:r>
            <a:r>
              <a:rPr lang="en-US" dirty="0"/>
              <a:t> </a:t>
            </a:r>
            <a:r>
              <a:rPr lang="en-US" dirty="0" err="1"/>
              <a:t>est</a:t>
            </a:r>
            <a:r>
              <a:rPr lang="en-US" dirty="0"/>
              <a:t> </a:t>
            </a:r>
            <a:r>
              <a:rPr lang="en-US" dirty="0" err="1"/>
              <a:t>apparu</a:t>
            </a:r>
            <a:r>
              <a:rPr lang="en-US" dirty="0"/>
              <a:t> </a:t>
            </a:r>
            <a:r>
              <a:rPr lang="en-US" dirty="0" err="1"/>
              <a:t>clairement</a:t>
            </a:r>
            <a:r>
              <a:rPr lang="en-US" dirty="0"/>
              <a:t> : </a:t>
            </a:r>
            <a:r>
              <a:rPr lang="en-US" dirty="0" err="1"/>
              <a:t>développer</a:t>
            </a:r>
            <a:r>
              <a:rPr lang="en-US" dirty="0"/>
              <a:t> un </a:t>
            </a:r>
            <a:r>
              <a:rPr lang="en-US" dirty="0" err="1"/>
              <a:t>outil</a:t>
            </a:r>
            <a:r>
              <a:rPr lang="en-US" dirty="0"/>
              <a:t> </a:t>
            </a:r>
            <a:r>
              <a:rPr lang="en-US" dirty="0" err="1"/>
              <a:t>connecté</a:t>
            </a:r>
            <a:r>
              <a:rPr lang="en-US" dirty="0"/>
              <a:t>, </a:t>
            </a:r>
            <a:r>
              <a:rPr lang="en-US" dirty="0" err="1"/>
              <a:t>évolutif</a:t>
            </a:r>
            <a:r>
              <a:rPr lang="en-US" dirty="0"/>
              <a:t> et </a:t>
            </a:r>
            <a:r>
              <a:rPr lang="en-US" dirty="0" err="1"/>
              <a:t>intégré</a:t>
            </a:r>
            <a:r>
              <a:rPr lang="en-US" dirty="0"/>
              <a:t> au CMS </a:t>
            </a:r>
            <a:r>
              <a:rPr lang="en-US" dirty="0" err="1"/>
              <a:t>Ibexa</a:t>
            </a:r>
            <a:r>
              <a:rPr lang="en-US" dirty="0"/>
              <a:t>, capable de </a:t>
            </a:r>
            <a:r>
              <a:rPr lang="en-US" dirty="0" err="1"/>
              <a:t>récupérer</a:t>
            </a:r>
            <a:r>
              <a:rPr lang="en-US" dirty="0"/>
              <a:t> </a:t>
            </a:r>
            <a:r>
              <a:rPr lang="en-US" dirty="0" err="1"/>
              <a:t>automatiquement</a:t>
            </a:r>
            <a:r>
              <a:rPr lang="en-US" dirty="0"/>
              <a:t> les posts LinkedIn et de les </a:t>
            </a:r>
            <a:r>
              <a:rPr lang="en-US" dirty="0" err="1"/>
              <a:t>afficher</a:t>
            </a:r>
            <a:r>
              <a:rPr lang="en-US" dirty="0"/>
              <a:t> </a:t>
            </a:r>
            <a:r>
              <a:rPr lang="en-US" dirty="0" err="1"/>
              <a:t>dynamiquement</a:t>
            </a:r>
            <a:r>
              <a:rPr lang="en-US" dirty="0"/>
              <a:t> sur le site web. Ce </a:t>
            </a:r>
            <a:r>
              <a:rPr lang="en-US" dirty="0" err="1"/>
              <a:t>dispositif</a:t>
            </a:r>
            <a:r>
              <a:rPr lang="en-US" dirty="0"/>
              <a:t> vise </a:t>
            </a:r>
            <a:r>
              <a:rPr lang="en-US" dirty="0" err="1"/>
              <a:t>à</a:t>
            </a:r>
            <a:r>
              <a:rPr lang="en-US" dirty="0"/>
              <a:t> </a:t>
            </a:r>
            <a:r>
              <a:rPr lang="en-US" dirty="0" err="1"/>
              <a:t>automatiser</a:t>
            </a:r>
            <a:r>
              <a:rPr lang="en-US" dirty="0"/>
              <a:t> la mise </a:t>
            </a:r>
            <a:r>
              <a:rPr lang="en-US" dirty="0" err="1"/>
              <a:t>à</a:t>
            </a:r>
            <a:r>
              <a:rPr lang="en-US" dirty="0"/>
              <a:t> jour du </a:t>
            </a:r>
            <a:r>
              <a:rPr lang="en-US" dirty="0" err="1"/>
              <a:t>contenu</a:t>
            </a:r>
            <a:r>
              <a:rPr lang="en-US" dirty="0"/>
              <a:t> social media, tout </a:t>
            </a:r>
            <a:r>
              <a:rPr lang="en-US" dirty="0" err="1"/>
              <a:t>en</a:t>
            </a:r>
            <a:r>
              <a:rPr lang="en-US" dirty="0"/>
              <a:t> </a:t>
            </a:r>
            <a:r>
              <a:rPr lang="en-US" dirty="0" err="1"/>
              <a:t>offrant</a:t>
            </a:r>
            <a:r>
              <a:rPr lang="en-US" dirty="0"/>
              <a:t> </a:t>
            </a:r>
            <a:r>
              <a:rPr lang="en-US" dirty="0" err="1"/>
              <a:t>une</a:t>
            </a:r>
            <a:r>
              <a:rPr lang="en-US" dirty="0"/>
              <a:t> </a:t>
            </a:r>
            <a:r>
              <a:rPr lang="en-US" dirty="0" err="1"/>
              <a:t>meilleure</a:t>
            </a:r>
            <a:r>
              <a:rPr lang="en-US" dirty="0"/>
              <a:t> </a:t>
            </a:r>
            <a:r>
              <a:rPr lang="en-US" dirty="0" err="1"/>
              <a:t>cohérence</a:t>
            </a:r>
            <a:r>
              <a:rPr lang="en-US" dirty="0"/>
              <a:t> et </a:t>
            </a:r>
            <a:r>
              <a:rPr lang="en-US" dirty="0" err="1"/>
              <a:t>réactivité</a:t>
            </a:r>
            <a:r>
              <a:rPr lang="en-US" dirty="0"/>
              <a:t> dans la communication </a:t>
            </a:r>
            <a:r>
              <a:rPr lang="en-US" dirty="0" err="1"/>
              <a:t>digitale</a:t>
            </a:r>
            <a:r>
              <a:rPr lang="en-US" dirty="0"/>
              <a:t> de </a:t>
            </a:r>
            <a:r>
              <a:rPr lang="en-US" dirty="0" err="1"/>
              <a:t>Ceva</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Face à la problématique identifiée, plusieurs objectifs ont été définis afin de répondre efficacement aux besoins de Ceva et d’assurer la réussite du projet.</a:t>
            </a:r>
          </a:p>
          <a:p>
            <a:endParaRPr lang="en-US"/>
          </a:p>
          <a:p>
            <a:r>
              <a:rPr lang="en-US"/>
              <a:t>Le premier objectif était d’automatiser l’affichage des publications LinkedIn directement sur le site web de Ceva, afin de garantir une synchronisation constante entre les contenus publiés sur le réseau social et leur visibilité en ligne.</a:t>
            </a:r>
          </a:p>
          <a:p>
            <a:endParaRPr lang="en-US"/>
          </a:p>
          <a:p>
            <a:r>
              <a:rPr lang="en-US"/>
              <a:t>Pour cela, il fallait connecter le CMS Ibexa à l’API officielle LinkedIn via un bundle Symfony dédié, capable d’interroger de manière sécurisée et fiable les données des publications.</a:t>
            </a:r>
          </a:p>
          <a:p>
            <a:endParaRPr lang="en-US"/>
          </a:p>
          <a:p>
            <a:r>
              <a:rPr lang="en-US"/>
              <a:t>Un point crucial consistait à gérer l’authentification OAuth 2.0 nécessaire à l’accès à l’API LinkedIn, en assurant une mise en œuvre sécurisée et transparente, sans intervention manuelle répétée.</a:t>
            </a:r>
          </a:p>
          <a:p>
            <a:endParaRPr lang="en-US"/>
          </a:p>
          <a:p>
            <a:r>
              <a:rPr lang="en-US"/>
              <a:t>Par ailleurs, le bundle développé devait être réutilisable, modulaire et configurable, afin de pouvoir être adapté facilement à d’autres projets ou besoins futurs, favorisant ainsi la maintenabilité et l’évolutivité de la solution.</a:t>
            </a:r>
          </a:p>
          <a:p>
            <a:endParaRPr lang="en-US"/>
          </a:p>
          <a:p>
            <a:r>
              <a:rPr lang="en-US"/>
              <a:t>Enfin, une attention particulière a été portée à l’intégration fluide avec l’interface d’administration d’Ibexa, permettant aux équipes éditoriales de gérer simplement les blocs affichant les posts, sans complexité supplémentaire.</a:t>
            </a:r>
          </a:p>
          <a:p>
            <a:endParaRPr lang="en-US"/>
          </a:p>
          <a:p>
            <a:r>
              <a:rPr lang="en-US"/>
              <a:t>Ces objectifs ont guidé chaque étape du développement, avec pour ambition de fournir une solution robuste, sécurisée et pleinement adaptée aux exigences métier de Ceva.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Les spécifications fonctionnelles définissent les fonctionnalités concrètes que doit offrir la solution.</a:t>
            </a:r>
          </a:p>
          <a:p>
            <a:endParaRPr lang="en-US"/>
          </a:p>
          <a:p>
            <a:r>
              <a:rPr lang="en-US"/>
              <a:t>Tout d’abord, la solution doit permettre d’afficher automatiquement les publications LinkedIn de la page Ceva sur le site web, de façon claire et attractive.</a:t>
            </a:r>
          </a:p>
          <a:p>
            <a:endParaRPr lang="en-US"/>
          </a:p>
          <a:p>
            <a:r>
              <a:rPr lang="en-US"/>
              <a:t>Ensuite, la configuration de cette fonctionnalité doit pouvoir se faire via le back-office, c’est-à-dire directement dans l’interface d’administration d’Ibexa, afin de faciliter la gestion par les équipes éditoriales.</a:t>
            </a:r>
          </a:p>
          <a:p>
            <a:endParaRPr lang="en-US"/>
          </a:p>
          <a:p>
            <a:r>
              <a:rPr lang="en-US"/>
              <a:t>Enfin, les publications doivent s’afficher sous forme de blocs Ibexa modulaires, ce qui permet une intégration harmonieuse dans les différentes pages du site, tout en respectant la charte graphique et les contraintes éditoriales.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En</a:t>
            </a:r>
            <a:r>
              <a:rPr lang="en-US" dirty="0"/>
              <a:t> </a:t>
            </a:r>
            <a:r>
              <a:rPr lang="en-US" dirty="0" err="1"/>
              <a:t>complément</a:t>
            </a:r>
            <a:r>
              <a:rPr lang="en-US" dirty="0"/>
              <a:t> des </a:t>
            </a:r>
            <a:r>
              <a:rPr lang="en-US" dirty="0" err="1"/>
              <a:t>fonctionnalités</a:t>
            </a:r>
            <a:r>
              <a:rPr lang="en-US" dirty="0"/>
              <a:t>, </a:t>
            </a:r>
            <a:r>
              <a:rPr lang="en-US" dirty="0" err="1"/>
              <a:t>plusieurs</a:t>
            </a:r>
            <a:r>
              <a:rPr lang="en-US" dirty="0"/>
              <a:t> </a:t>
            </a:r>
            <a:r>
              <a:rPr lang="en-US" dirty="0" err="1"/>
              <a:t>critères</a:t>
            </a:r>
            <a:r>
              <a:rPr lang="en-US" dirty="0"/>
              <a:t> non </a:t>
            </a:r>
            <a:r>
              <a:rPr lang="en-US" dirty="0" err="1"/>
              <a:t>fonctionnels</a:t>
            </a:r>
            <a:r>
              <a:rPr lang="en-US" dirty="0"/>
              <a:t> </a:t>
            </a:r>
            <a:r>
              <a:rPr lang="en-US" dirty="0" err="1"/>
              <a:t>ont</a:t>
            </a:r>
            <a:r>
              <a:rPr lang="en-US" dirty="0"/>
              <a:t> </a:t>
            </a:r>
            <a:r>
              <a:rPr lang="en-US" dirty="0" err="1"/>
              <a:t>guidé</a:t>
            </a:r>
            <a:r>
              <a:rPr lang="en-US" dirty="0"/>
              <a:t> le </a:t>
            </a:r>
            <a:r>
              <a:rPr lang="en-US" dirty="0" err="1"/>
              <a:t>développement</a:t>
            </a:r>
            <a:r>
              <a:rPr lang="en-US" dirty="0"/>
              <a:t>.</a:t>
            </a:r>
          </a:p>
          <a:p>
            <a:endParaRPr lang="en-US" dirty="0"/>
          </a:p>
          <a:p>
            <a:r>
              <a:rPr lang="en-US" dirty="0"/>
              <a:t>La performance </a:t>
            </a:r>
            <a:r>
              <a:rPr lang="en-US" dirty="0" err="1"/>
              <a:t>est</a:t>
            </a:r>
            <a:r>
              <a:rPr lang="en-US" dirty="0"/>
              <a:t> </a:t>
            </a:r>
            <a:r>
              <a:rPr lang="en-US" dirty="0" err="1"/>
              <a:t>essentielle</a:t>
            </a:r>
            <a:r>
              <a:rPr lang="en-US" dirty="0"/>
              <a:t> : la </a:t>
            </a:r>
            <a:r>
              <a:rPr lang="en-US" dirty="0" err="1"/>
              <a:t>récupération</a:t>
            </a:r>
            <a:r>
              <a:rPr lang="en-US" dirty="0"/>
              <a:t> et </a:t>
            </a:r>
            <a:r>
              <a:rPr lang="en-US" dirty="0" err="1"/>
              <a:t>l’affichage</a:t>
            </a:r>
            <a:r>
              <a:rPr lang="en-US" dirty="0"/>
              <a:t> des publications </a:t>
            </a:r>
            <a:r>
              <a:rPr lang="en-US" dirty="0" err="1"/>
              <a:t>doivent</a:t>
            </a:r>
            <a:r>
              <a:rPr lang="en-US" dirty="0"/>
              <a:t> se faire </a:t>
            </a:r>
            <a:r>
              <a:rPr lang="en-US" dirty="0" err="1"/>
              <a:t>rapidement</a:t>
            </a:r>
            <a:r>
              <a:rPr lang="en-US" dirty="0"/>
              <a:t>, sans </a:t>
            </a:r>
            <a:r>
              <a:rPr lang="en-US" dirty="0" err="1"/>
              <a:t>ralentir</a:t>
            </a:r>
            <a:r>
              <a:rPr lang="en-US" dirty="0"/>
              <a:t> </a:t>
            </a:r>
            <a:r>
              <a:rPr lang="en-US" dirty="0" err="1"/>
              <a:t>l’expérience</a:t>
            </a:r>
            <a:r>
              <a:rPr lang="en-US" dirty="0"/>
              <a:t> </a:t>
            </a:r>
            <a:r>
              <a:rPr lang="en-US" dirty="0" err="1"/>
              <a:t>utilisateur</a:t>
            </a:r>
            <a:r>
              <a:rPr lang="en-US" dirty="0"/>
              <a:t> sur le site.</a:t>
            </a:r>
          </a:p>
          <a:p>
            <a:endParaRPr lang="en-US" dirty="0"/>
          </a:p>
          <a:p>
            <a:r>
              <a:rPr lang="en-US" dirty="0"/>
              <a:t>La solution doit </a:t>
            </a:r>
            <a:r>
              <a:rPr lang="en-US" dirty="0" err="1"/>
              <a:t>également</a:t>
            </a:r>
            <a:r>
              <a:rPr lang="en-US" dirty="0"/>
              <a:t> </a:t>
            </a:r>
            <a:r>
              <a:rPr lang="en-US" dirty="0" err="1"/>
              <a:t>garantir</a:t>
            </a:r>
            <a:r>
              <a:rPr lang="en-US" dirty="0"/>
              <a:t> </a:t>
            </a:r>
            <a:r>
              <a:rPr lang="en-US" dirty="0" err="1"/>
              <a:t>une</a:t>
            </a:r>
            <a:r>
              <a:rPr lang="en-US" dirty="0"/>
              <a:t> </a:t>
            </a:r>
            <a:r>
              <a:rPr lang="en-US" dirty="0" err="1"/>
              <a:t>grande</a:t>
            </a:r>
            <a:r>
              <a:rPr lang="en-US" dirty="0"/>
              <a:t> </a:t>
            </a:r>
            <a:r>
              <a:rPr lang="en-US" dirty="0" err="1"/>
              <a:t>modularité</a:t>
            </a:r>
            <a:r>
              <a:rPr lang="en-US" dirty="0"/>
              <a:t> et </a:t>
            </a:r>
            <a:r>
              <a:rPr lang="en-US" dirty="0" err="1"/>
              <a:t>réutilisabilité</a:t>
            </a:r>
            <a:r>
              <a:rPr lang="en-US" dirty="0"/>
              <a:t>, </a:t>
            </a:r>
            <a:r>
              <a:rPr lang="en-US" dirty="0" err="1"/>
              <a:t>afin</a:t>
            </a:r>
            <a:r>
              <a:rPr lang="en-US" dirty="0"/>
              <a:t> que le bundle </a:t>
            </a:r>
            <a:r>
              <a:rPr lang="en-US" dirty="0" err="1"/>
              <a:t>puisse</a:t>
            </a:r>
            <a:r>
              <a:rPr lang="en-US" dirty="0"/>
              <a:t> </a:t>
            </a:r>
            <a:r>
              <a:rPr lang="en-US" dirty="0" err="1"/>
              <a:t>être</a:t>
            </a:r>
            <a:r>
              <a:rPr lang="en-US" dirty="0"/>
              <a:t> </a:t>
            </a:r>
            <a:r>
              <a:rPr lang="en-US" dirty="0" err="1"/>
              <a:t>adapté</a:t>
            </a:r>
            <a:r>
              <a:rPr lang="en-US" dirty="0"/>
              <a:t> </a:t>
            </a:r>
            <a:r>
              <a:rPr lang="en-US" dirty="0" err="1"/>
              <a:t>ou</a:t>
            </a:r>
            <a:r>
              <a:rPr lang="en-US" dirty="0"/>
              <a:t> </a:t>
            </a:r>
            <a:r>
              <a:rPr lang="en-US" dirty="0" err="1"/>
              <a:t>étendu</a:t>
            </a:r>
            <a:r>
              <a:rPr lang="en-US" dirty="0"/>
              <a:t> </a:t>
            </a:r>
            <a:r>
              <a:rPr lang="en-US" dirty="0" err="1"/>
              <a:t>facilement</a:t>
            </a:r>
            <a:r>
              <a:rPr lang="en-US" dirty="0"/>
              <a:t> dans </a:t>
            </a:r>
            <a:r>
              <a:rPr lang="en-US" dirty="0" err="1"/>
              <a:t>d’autres</a:t>
            </a:r>
            <a:r>
              <a:rPr lang="en-US" dirty="0"/>
              <a:t> </a:t>
            </a:r>
            <a:r>
              <a:rPr lang="en-US" dirty="0" err="1"/>
              <a:t>contextes</a:t>
            </a:r>
            <a:r>
              <a:rPr lang="en-US" dirty="0"/>
              <a:t> </a:t>
            </a:r>
            <a:r>
              <a:rPr lang="en-US" dirty="0" err="1"/>
              <a:t>ou</a:t>
            </a:r>
            <a:r>
              <a:rPr lang="en-US" dirty="0"/>
              <a:t> </a:t>
            </a:r>
            <a:r>
              <a:rPr lang="en-US" dirty="0" err="1"/>
              <a:t>projets</a:t>
            </a:r>
            <a:r>
              <a:rPr lang="en-US" dirty="0"/>
              <a:t>.</a:t>
            </a:r>
          </a:p>
          <a:p>
            <a:endParaRPr lang="en-US" dirty="0"/>
          </a:p>
          <a:p>
            <a:r>
              <a:rPr lang="en-US" dirty="0" err="1"/>
              <a:t>L’intégration</a:t>
            </a:r>
            <a:r>
              <a:rPr lang="en-US" dirty="0"/>
              <a:t> doit </a:t>
            </a:r>
            <a:r>
              <a:rPr lang="en-US" dirty="0" err="1"/>
              <a:t>être</a:t>
            </a:r>
            <a:r>
              <a:rPr lang="en-US" dirty="0"/>
              <a:t> </a:t>
            </a:r>
            <a:r>
              <a:rPr lang="en-US" dirty="0" err="1"/>
              <a:t>transparente</a:t>
            </a:r>
            <a:r>
              <a:rPr lang="en-US" dirty="0"/>
              <a:t>, </a:t>
            </a:r>
            <a:r>
              <a:rPr lang="en-US" dirty="0" err="1"/>
              <a:t>c’est</a:t>
            </a:r>
            <a:r>
              <a:rPr lang="en-US" dirty="0"/>
              <a:t>-</a:t>
            </a:r>
            <a:r>
              <a:rPr lang="en-US" dirty="0" err="1"/>
              <a:t>à</a:t>
            </a:r>
            <a:r>
              <a:rPr lang="en-US" dirty="0"/>
              <a:t>-dire que les </a:t>
            </a:r>
            <a:r>
              <a:rPr lang="en-US" dirty="0" err="1"/>
              <a:t>équipes</a:t>
            </a:r>
            <a:r>
              <a:rPr lang="en-US" dirty="0"/>
              <a:t> </a:t>
            </a:r>
            <a:r>
              <a:rPr lang="en-US" dirty="0" err="1"/>
              <a:t>éditoriales</a:t>
            </a:r>
            <a:r>
              <a:rPr lang="en-US" dirty="0"/>
              <a:t> </a:t>
            </a:r>
            <a:r>
              <a:rPr lang="en-US" dirty="0" err="1"/>
              <a:t>doivent</a:t>
            </a:r>
            <a:r>
              <a:rPr lang="en-US" dirty="0"/>
              <a:t> </a:t>
            </a:r>
            <a:r>
              <a:rPr lang="en-US" dirty="0" err="1"/>
              <a:t>pouvoir</a:t>
            </a:r>
            <a:r>
              <a:rPr lang="en-US" dirty="0"/>
              <a:t> </a:t>
            </a:r>
            <a:r>
              <a:rPr lang="en-US" dirty="0" err="1"/>
              <a:t>gérer</a:t>
            </a:r>
            <a:r>
              <a:rPr lang="en-US" dirty="0"/>
              <a:t> le </a:t>
            </a:r>
            <a:r>
              <a:rPr lang="en-US" dirty="0" err="1"/>
              <a:t>contenu</a:t>
            </a:r>
            <a:r>
              <a:rPr lang="en-US" dirty="0"/>
              <a:t> sans </a:t>
            </a:r>
            <a:r>
              <a:rPr lang="en-US" dirty="0" err="1"/>
              <a:t>complexité</a:t>
            </a:r>
            <a:r>
              <a:rPr lang="en-US" dirty="0"/>
              <a:t> technique </a:t>
            </a:r>
            <a:r>
              <a:rPr lang="en-US" dirty="0" err="1"/>
              <a:t>supplémentaire</a:t>
            </a:r>
            <a:r>
              <a:rPr lang="en-US" dirty="0"/>
              <a:t> </a:t>
            </a:r>
            <a:r>
              <a:rPr lang="en-US" dirty="0" err="1"/>
              <a:t>ni</a:t>
            </a:r>
            <a:r>
              <a:rPr lang="en-US" dirty="0"/>
              <a:t> </a:t>
            </a:r>
            <a:r>
              <a:rPr lang="en-US" dirty="0" err="1"/>
              <a:t>risque</a:t>
            </a:r>
            <a:r>
              <a:rPr lang="en-US" dirty="0"/>
              <a:t> </a:t>
            </a:r>
            <a:r>
              <a:rPr lang="en-US" dirty="0" err="1"/>
              <a:t>d’erreur</a:t>
            </a:r>
            <a:r>
              <a:rPr lang="en-US" dirty="0"/>
              <a:t>.</a:t>
            </a:r>
          </a:p>
          <a:p>
            <a:endParaRPr lang="en-US" dirty="0"/>
          </a:p>
          <a:p>
            <a:r>
              <a:rPr lang="en-US" dirty="0" err="1"/>
              <a:t>Enfin</a:t>
            </a:r>
            <a:r>
              <a:rPr lang="en-US" dirty="0"/>
              <a:t>, la </a:t>
            </a:r>
            <a:r>
              <a:rPr lang="en-US" dirty="0" err="1"/>
              <a:t>sécurité</a:t>
            </a:r>
            <a:r>
              <a:rPr lang="en-US" dirty="0"/>
              <a:t> </a:t>
            </a:r>
            <a:r>
              <a:rPr lang="en-US" dirty="0" err="1"/>
              <a:t>est</a:t>
            </a:r>
            <a:r>
              <a:rPr lang="en-US" dirty="0"/>
              <a:t> un </a:t>
            </a:r>
            <a:r>
              <a:rPr lang="en-US" dirty="0" err="1"/>
              <a:t>enjeu</a:t>
            </a:r>
            <a:r>
              <a:rPr lang="en-US" dirty="0"/>
              <a:t> </a:t>
            </a:r>
            <a:r>
              <a:rPr lang="en-US" dirty="0" err="1"/>
              <a:t>clé</a:t>
            </a:r>
            <a:r>
              <a:rPr lang="en-US" dirty="0"/>
              <a:t>, </a:t>
            </a:r>
            <a:r>
              <a:rPr lang="en-US" dirty="0" err="1"/>
              <a:t>notamment</a:t>
            </a:r>
            <a:r>
              <a:rPr lang="en-US" dirty="0"/>
              <a:t> </a:t>
            </a:r>
            <a:r>
              <a:rPr lang="en-US" dirty="0" err="1"/>
              <a:t>en</a:t>
            </a:r>
            <a:r>
              <a:rPr lang="en-US" dirty="0"/>
              <a:t> </a:t>
            </a:r>
            <a:r>
              <a:rPr lang="en-US" dirty="0" err="1"/>
              <a:t>ce</a:t>
            </a:r>
            <a:r>
              <a:rPr lang="en-US" dirty="0"/>
              <a:t> qui </a:t>
            </a:r>
            <a:r>
              <a:rPr lang="en-US" dirty="0" err="1"/>
              <a:t>concerne</a:t>
            </a:r>
            <a:r>
              <a:rPr lang="en-US" dirty="0"/>
              <a:t> la gestion de </a:t>
            </a:r>
            <a:r>
              <a:rPr lang="en-US" dirty="0" err="1"/>
              <a:t>l’authentification</a:t>
            </a:r>
            <a:r>
              <a:rPr lang="en-US" dirty="0"/>
              <a:t> OAuth 2.0 avec LinkedIn, </a:t>
            </a:r>
            <a:r>
              <a:rPr lang="en-US" dirty="0" err="1"/>
              <a:t>afin</a:t>
            </a:r>
            <a:r>
              <a:rPr lang="en-US" dirty="0"/>
              <a:t> de </a:t>
            </a:r>
            <a:r>
              <a:rPr lang="en-US" dirty="0" err="1"/>
              <a:t>protéger</a:t>
            </a:r>
            <a:r>
              <a:rPr lang="en-US" dirty="0"/>
              <a:t> les </a:t>
            </a:r>
            <a:r>
              <a:rPr lang="en-US" dirty="0" err="1"/>
              <a:t>données</a:t>
            </a:r>
            <a:r>
              <a:rPr lang="en-US" dirty="0"/>
              <a:t> </a:t>
            </a:r>
            <a:r>
              <a:rPr lang="en-US" dirty="0" err="1"/>
              <a:t>d’accès</a:t>
            </a:r>
            <a:r>
              <a:rPr lang="en-US" dirty="0"/>
              <a:t> et assurer la </a:t>
            </a:r>
            <a:r>
              <a:rPr lang="en-US" dirty="0" err="1"/>
              <a:t>fiabilité</a:t>
            </a:r>
            <a:r>
              <a:rPr lang="en-US" dirty="0"/>
              <a:t> du </a:t>
            </a:r>
            <a:r>
              <a:rPr lang="en-US" dirty="0" err="1"/>
              <a:t>système</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cette partie, je vais vous présenter l’analyse détaillée des besoins ainsi que la conception technique de la solution, qui ont permis de structurer le développement du bundle Symfony et d’assurer une architecture robuste, modulaire et maintenable.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Voici le diagramme de cas d’usage représentant les principales interactions de l’administrateur avec le back-office pour gérer les publications LinkedIn.</a:t>
            </a:r>
          </a:p>
          <a:p>
            <a:endParaRPr lang="en-US"/>
          </a:p>
          <a:p>
            <a:r>
              <a:rPr lang="en-US"/>
              <a:t>L’administrateur dispose de plusieurs fonctionnalités clés :</a:t>
            </a:r>
          </a:p>
          <a:p>
            <a:endParaRPr lang="en-US"/>
          </a:p>
          <a:p>
            <a:r>
              <a:rPr lang="en-US"/>
              <a:t>Il peut configurer les paramètres de connexion à l’API LinkedIn, notamment les identifiants OAuth, afin d’assurer un accès sécurisé aux données.</a:t>
            </a:r>
          </a:p>
          <a:p>
            <a:endParaRPr lang="en-US"/>
          </a:p>
          <a:p>
            <a:r>
              <a:rPr lang="en-US"/>
              <a:t>Il a la possibilité de définir les critères d’affichage des publications, comme le nombre de posts à afficher.</a:t>
            </a:r>
          </a:p>
          <a:p>
            <a:endParaRPr lang="en-US"/>
          </a:p>
          <a:p>
            <a:r>
              <a:rPr lang="en-US"/>
              <a:t>Il peut visualiser un aperçu des publications récupérées, pour vérifier la bonne synchronisation entre LinkedIn et le site.</a:t>
            </a:r>
          </a:p>
          <a:p>
            <a:endParaRPr lang="en-US"/>
          </a:p>
          <a:p>
            <a:r>
              <a:rPr lang="en-US"/>
              <a:t>Ce diagramme illustre ainsi comment l’administrateur contrôle et personnalise l’intégration des contenus LinkedIn via l’interface d’administration, garantissant une gestion simple et efficace.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Dans </a:t>
            </a:r>
            <a:r>
              <a:rPr lang="en-US" dirty="0" err="1"/>
              <a:t>ce</a:t>
            </a:r>
            <a:r>
              <a:rPr lang="en-US" dirty="0"/>
              <a:t> </a:t>
            </a:r>
            <a:r>
              <a:rPr lang="en-US" dirty="0" err="1"/>
              <a:t>diagramme</a:t>
            </a:r>
            <a:r>
              <a:rPr lang="en-US" dirty="0"/>
              <a:t>, nous nous </a:t>
            </a:r>
            <a:r>
              <a:rPr lang="en-US" dirty="0" err="1"/>
              <a:t>intéressons</a:t>
            </a:r>
            <a:r>
              <a:rPr lang="en-US" dirty="0"/>
              <a:t> aux interactions du CMS </a:t>
            </a:r>
            <a:r>
              <a:rPr lang="en-US" dirty="0" err="1"/>
              <a:t>Ibexa</a:t>
            </a:r>
            <a:r>
              <a:rPr lang="en-US" dirty="0"/>
              <a:t> avec le bundle Symfony pour </a:t>
            </a:r>
            <a:r>
              <a:rPr lang="en-US" dirty="0" err="1"/>
              <a:t>l’affichage</a:t>
            </a:r>
            <a:r>
              <a:rPr lang="en-US" dirty="0"/>
              <a:t> des publications LinkedIn.</a:t>
            </a:r>
          </a:p>
          <a:p>
            <a:endParaRPr lang="en-US" dirty="0"/>
          </a:p>
          <a:p>
            <a:r>
              <a:rPr lang="en-US" dirty="0"/>
              <a:t>Le CMS </a:t>
            </a:r>
            <a:r>
              <a:rPr lang="en-US" dirty="0" err="1"/>
              <a:t>Ibexa</a:t>
            </a:r>
            <a:r>
              <a:rPr lang="en-US" dirty="0"/>
              <a:t> </a:t>
            </a:r>
            <a:r>
              <a:rPr lang="en-US" dirty="0" err="1"/>
              <a:t>permet</a:t>
            </a:r>
            <a:r>
              <a:rPr lang="en-US" dirty="0"/>
              <a:t> </a:t>
            </a:r>
            <a:r>
              <a:rPr lang="en-US" dirty="0" err="1"/>
              <a:t>d’intégrer</a:t>
            </a:r>
            <a:r>
              <a:rPr lang="en-US" dirty="0"/>
              <a:t> </a:t>
            </a:r>
            <a:r>
              <a:rPr lang="en-US" dirty="0" err="1"/>
              <a:t>dynamiquement</a:t>
            </a:r>
            <a:r>
              <a:rPr lang="en-US" dirty="0"/>
              <a:t> les publications LinkedIn dans </a:t>
            </a:r>
            <a:r>
              <a:rPr lang="en-US" dirty="0" err="1"/>
              <a:t>ses</a:t>
            </a:r>
            <a:r>
              <a:rPr lang="en-US" dirty="0"/>
              <a:t> pages grâce aux blocs </a:t>
            </a:r>
            <a:r>
              <a:rPr lang="en-US" dirty="0" err="1"/>
              <a:t>spécifiques</a:t>
            </a:r>
            <a:r>
              <a:rPr lang="en-US" dirty="0"/>
              <a:t> </a:t>
            </a:r>
            <a:r>
              <a:rPr lang="en-US" dirty="0" err="1"/>
              <a:t>développés</a:t>
            </a:r>
            <a:r>
              <a:rPr lang="en-US" dirty="0"/>
              <a:t> dans </a:t>
            </a:r>
            <a:r>
              <a:rPr lang="en-US" dirty="0" err="1"/>
              <a:t>l'application</a:t>
            </a:r>
            <a:r>
              <a:rPr lang="en-US" dirty="0"/>
              <a:t>.</a:t>
            </a:r>
          </a:p>
          <a:p>
            <a:endParaRPr lang="en-US" dirty="0"/>
          </a:p>
          <a:p>
            <a:r>
              <a:rPr lang="en-US" dirty="0" err="1"/>
              <a:t>Lors</a:t>
            </a:r>
            <a:r>
              <a:rPr lang="en-US" dirty="0"/>
              <a:t> du </a:t>
            </a:r>
            <a:r>
              <a:rPr lang="en-US" dirty="0" err="1"/>
              <a:t>rendu</a:t>
            </a:r>
            <a:r>
              <a:rPr lang="en-US" dirty="0"/>
              <a:t> des pages, </a:t>
            </a:r>
            <a:r>
              <a:rPr lang="en-US" dirty="0" err="1"/>
              <a:t>Ibexa</a:t>
            </a:r>
            <a:r>
              <a:rPr lang="en-US" dirty="0"/>
              <a:t> </a:t>
            </a:r>
            <a:r>
              <a:rPr lang="en-US" dirty="0" err="1"/>
              <a:t>déclenche</a:t>
            </a:r>
            <a:r>
              <a:rPr lang="en-US" dirty="0"/>
              <a:t> des </a:t>
            </a:r>
            <a:r>
              <a:rPr lang="en-US" dirty="0" err="1"/>
              <a:t>événements</a:t>
            </a:r>
            <a:r>
              <a:rPr lang="en-US" dirty="0"/>
              <a:t>, </a:t>
            </a:r>
            <a:r>
              <a:rPr lang="en-US" dirty="0" err="1"/>
              <a:t>notamment</a:t>
            </a:r>
            <a:r>
              <a:rPr lang="en-US" dirty="0"/>
              <a:t> un </a:t>
            </a:r>
            <a:r>
              <a:rPr lang="en-US" dirty="0" err="1"/>
              <a:t>événement</a:t>
            </a:r>
            <a:r>
              <a:rPr lang="en-US" dirty="0"/>
              <a:t> de type </a:t>
            </a:r>
            <a:r>
              <a:rPr lang="en-US" dirty="0" err="1"/>
              <a:t>preRender</a:t>
            </a:r>
            <a:r>
              <a:rPr lang="en-US" dirty="0"/>
              <a:t>, qui </a:t>
            </a:r>
            <a:r>
              <a:rPr lang="en-US" dirty="0" err="1"/>
              <a:t>permet</a:t>
            </a:r>
            <a:r>
              <a:rPr lang="en-US" dirty="0"/>
              <a:t> au bundle </a:t>
            </a:r>
            <a:r>
              <a:rPr lang="en-US" dirty="0" err="1"/>
              <a:t>d’appeler</a:t>
            </a:r>
            <a:r>
              <a:rPr lang="en-US" dirty="0"/>
              <a:t> les services </a:t>
            </a:r>
            <a:r>
              <a:rPr lang="en-US" dirty="0" err="1"/>
              <a:t>nécessaires</a:t>
            </a:r>
            <a:r>
              <a:rPr lang="en-US" dirty="0"/>
              <a:t> pour </a:t>
            </a:r>
            <a:r>
              <a:rPr lang="en-US" dirty="0" err="1"/>
              <a:t>récupérer</a:t>
            </a:r>
            <a:r>
              <a:rPr lang="en-US" dirty="0"/>
              <a:t> les </a:t>
            </a:r>
            <a:r>
              <a:rPr lang="en-US" dirty="0" err="1"/>
              <a:t>données</a:t>
            </a:r>
            <a:r>
              <a:rPr lang="en-US" dirty="0"/>
              <a:t> </a:t>
            </a:r>
            <a:r>
              <a:rPr lang="en-US" dirty="0" err="1"/>
              <a:t>depuis</a:t>
            </a:r>
            <a:r>
              <a:rPr lang="en-US" dirty="0"/>
              <a:t> </a:t>
            </a:r>
            <a:r>
              <a:rPr lang="en-US" dirty="0" err="1"/>
              <a:t>l’API</a:t>
            </a:r>
            <a:r>
              <a:rPr lang="en-US" dirty="0"/>
              <a:t> LinkedIn </a:t>
            </a:r>
            <a:r>
              <a:rPr lang="en-US" dirty="0" err="1"/>
              <a:t>en</a:t>
            </a:r>
            <a:r>
              <a:rPr lang="en-US" dirty="0"/>
              <a:t> temps </a:t>
            </a:r>
            <a:r>
              <a:rPr lang="en-US" dirty="0" err="1"/>
              <a:t>réel</a:t>
            </a:r>
            <a:r>
              <a:rPr lang="en-US" dirty="0"/>
              <a:t>.</a:t>
            </a:r>
          </a:p>
          <a:p>
            <a:endParaRPr lang="en-US" dirty="0"/>
          </a:p>
          <a:p>
            <a:r>
              <a:rPr lang="en-US" dirty="0" err="1"/>
              <a:t>Ainsi</a:t>
            </a:r>
            <a:r>
              <a:rPr lang="en-US" dirty="0"/>
              <a:t>, </a:t>
            </a:r>
            <a:r>
              <a:rPr lang="en-US" dirty="0" err="1"/>
              <a:t>à</a:t>
            </a:r>
            <a:r>
              <a:rPr lang="en-US" dirty="0"/>
              <a:t> </a:t>
            </a:r>
            <a:r>
              <a:rPr lang="en-US" dirty="0" err="1"/>
              <a:t>chaque</a:t>
            </a:r>
            <a:r>
              <a:rPr lang="en-US" dirty="0"/>
              <a:t> </a:t>
            </a:r>
            <a:r>
              <a:rPr lang="en-US" dirty="0" err="1"/>
              <a:t>affichage</a:t>
            </a:r>
            <a:r>
              <a:rPr lang="en-US" dirty="0"/>
              <a:t>, les blocs </a:t>
            </a:r>
            <a:r>
              <a:rPr lang="en-US" dirty="0" err="1"/>
              <a:t>Ibexa</a:t>
            </a:r>
            <a:r>
              <a:rPr lang="en-US" dirty="0"/>
              <a:t> </a:t>
            </a:r>
            <a:r>
              <a:rPr lang="en-US" dirty="0" err="1"/>
              <a:t>récupèrent</a:t>
            </a:r>
            <a:r>
              <a:rPr lang="en-US" dirty="0"/>
              <a:t> les posts </a:t>
            </a:r>
            <a:r>
              <a:rPr lang="en-US" dirty="0" err="1"/>
              <a:t>actualisés</a:t>
            </a:r>
            <a:r>
              <a:rPr lang="en-US" dirty="0"/>
              <a:t> et les </a:t>
            </a:r>
            <a:r>
              <a:rPr lang="en-US" dirty="0" err="1"/>
              <a:t>affichent</a:t>
            </a:r>
            <a:r>
              <a:rPr lang="en-US" dirty="0"/>
              <a:t> </a:t>
            </a:r>
            <a:r>
              <a:rPr lang="en-US" dirty="0" err="1"/>
              <a:t>directement</a:t>
            </a:r>
            <a:r>
              <a:rPr lang="en-US" dirty="0"/>
              <a:t> dans </a:t>
            </a:r>
            <a:r>
              <a:rPr lang="en-US" dirty="0" err="1"/>
              <a:t>l’interface</a:t>
            </a:r>
            <a:r>
              <a:rPr lang="en-US" dirty="0"/>
              <a:t> </a:t>
            </a:r>
            <a:r>
              <a:rPr lang="en-US" dirty="0" err="1"/>
              <a:t>utilisateur</a:t>
            </a:r>
            <a:r>
              <a:rPr lang="en-US" dirty="0"/>
              <a:t>, </a:t>
            </a:r>
            <a:r>
              <a:rPr lang="en-US" dirty="0" err="1"/>
              <a:t>garantissant</a:t>
            </a:r>
            <a:r>
              <a:rPr lang="en-US" dirty="0"/>
              <a:t> </a:t>
            </a:r>
            <a:r>
              <a:rPr lang="en-US" dirty="0" err="1"/>
              <a:t>une</a:t>
            </a:r>
            <a:r>
              <a:rPr lang="en-US" dirty="0"/>
              <a:t> </a:t>
            </a:r>
            <a:r>
              <a:rPr lang="en-US" dirty="0" err="1"/>
              <a:t>synchronisation</a:t>
            </a:r>
            <a:r>
              <a:rPr lang="en-US" dirty="0"/>
              <a:t> </a:t>
            </a:r>
            <a:r>
              <a:rPr lang="en-US" dirty="0" err="1"/>
              <a:t>fluide</a:t>
            </a:r>
            <a:r>
              <a:rPr lang="en-US" dirty="0"/>
              <a:t> et </a:t>
            </a:r>
            <a:r>
              <a:rPr lang="en-US" dirty="0" err="1"/>
              <a:t>automatique</a:t>
            </a:r>
            <a:r>
              <a:rPr lang="en-US" dirty="0"/>
              <a:t> du </a:t>
            </a:r>
            <a:r>
              <a:rPr lang="en-US" dirty="0" err="1"/>
              <a:t>contenu</a:t>
            </a:r>
            <a:r>
              <a:rPr lang="en-US" dirty="0"/>
              <a:t>.</a:t>
            </a:r>
          </a:p>
          <a:p>
            <a:endParaRPr lang="en-US" dirty="0"/>
          </a:p>
          <a:p>
            <a:r>
              <a:rPr lang="en-US" dirty="0" err="1"/>
              <a:t>Cette</a:t>
            </a:r>
            <a:r>
              <a:rPr lang="en-US" dirty="0"/>
              <a:t> architecture assure </a:t>
            </a:r>
            <a:r>
              <a:rPr lang="en-US" dirty="0" err="1"/>
              <a:t>une</a:t>
            </a:r>
            <a:r>
              <a:rPr lang="en-US" dirty="0"/>
              <a:t> </a:t>
            </a:r>
            <a:r>
              <a:rPr lang="en-US" dirty="0" err="1"/>
              <a:t>intégration</a:t>
            </a:r>
            <a:r>
              <a:rPr lang="en-US" dirty="0"/>
              <a:t> </a:t>
            </a:r>
            <a:r>
              <a:rPr lang="en-US" dirty="0" err="1"/>
              <a:t>transparente</a:t>
            </a:r>
            <a:r>
              <a:rPr lang="en-US" dirty="0"/>
              <a:t> pour les </a:t>
            </a:r>
            <a:r>
              <a:rPr lang="en-US" dirty="0" err="1"/>
              <a:t>éditeurs</a:t>
            </a:r>
            <a:r>
              <a:rPr lang="en-US" dirty="0"/>
              <a:t> de </a:t>
            </a:r>
            <a:r>
              <a:rPr lang="en-US" dirty="0" err="1"/>
              <a:t>contenu</a:t>
            </a:r>
            <a:r>
              <a:rPr lang="en-US" dirty="0"/>
              <a:t> et </a:t>
            </a:r>
            <a:r>
              <a:rPr lang="en-US" dirty="0" err="1"/>
              <a:t>une</a:t>
            </a:r>
            <a:r>
              <a:rPr lang="en-US" dirty="0"/>
              <a:t> mise </a:t>
            </a:r>
            <a:r>
              <a:rPr lang="en-US" dirty="0" err="1"/>
              <a:t>à</a:t>
            </a:r>
            <a:r>
              <a:rPr lang="en-US" dirty="0"/>
              <a:t> jour </a:t>
            </a:r>
            <a:r>
              <a:rPr lang="en-US" dirty="0" err="1"/>
              <a:t>dynamique</a:t>
            </a:r>
            <a:r>
              <a:rPr lang="en-US" dirty="0"/>
              <a:t> des publications LinkedIn sur le site web.</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Ce diagramme illustre les principales interactions entre notre bundle Symfony et l’API LinkedIn.</a:t>
            </a:r>
          </a:p>
          <a:p>
            <a:endParaRPr lang="en-US"/>
          </a:p>
          <a:p>
            <a:r>
              <a:rPr lang="en-US"/>
              <a:t>Le service chargé de communiquer avec l’API doit d’abord vérifier la validité du token OAuth 2.0 reçu, afin de s’assurer que les requêtes sont autorisées et sécurisées.</a:t>
            </a:r>
          </a:p>
          <a:p>
            <a:endParaRPr lang="en-US"/>
          </a:p>
          <a:p>
            <a:r>
              <a:rPr lang="en-US"/>
              <a:t>Ensuite, il effectue la récupération des publications en interrogeant l’API, qui retourne les données sous un format JSON standardisé, facilitant leur traitement et affichage dans le CMS.</a:t>
            </a:r>
          </a:p>
          <a:p>
            <a:endParaRPr lang="en-US"/>
          </a:p>
          <a:p>
            <a:r>
              <a:rPr lang="en-US"/>
              <a:t>Par ailleurs, le service gère de manière robuste les erreurs d’authentification telles que les codes HTTP 401 (Unauthorized) ou 403 (Forbidden). En cas de telles erreurs, le système peut déclencher un renouvellement du token ou notifier la nécessité d’une action corrective, garantissant ainsi une continuité de service et une expérience utilisateur optimale.</a:t>
            </a:r>
          </a:p>
          <a:p>
            <a:endParaRPr lang="en-US"/>
          </a:p>
          <a:p>
            <a:r>
              <a:rPr lang="en-US"/>
              <a:t>Ce cas d’usage met en évidence la nécessité d’une communication sécurisée et fiable avec l’API LinkedIn, tout en assurant une gestion efficace des données et des erreurs.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MA" i="1" dirty="0"/>
              <a:t>“Ce premier diagramme illustre le processus d’authentification OAuth2 via LinkedIn, initié depuis l’interface d’administration d’</a:t>
            </a:r>
            <a:r>
              <a:rPr lang="fr-MA" i="1" dirty="0" err="1"/>
              <a:t>Ibexa</a:t>
            </a:r>
            <a:r>
              <a:rPr lang="fr-MA" i="1" dirty="0"/>
              <a:t>.”</a:t>
            </a:r>
            <a:endParaRPr lang="fr-MA" dirty="0"/>
          </a:p>
          <a:p>
            <a:pPr>
              <a:buFont typeface="Arial" panose="020B0604020202020204" pitchFamily="34" charset="0"/>
              <a:buChar char="•"/>
            </a:pPr>
            <a:r>
              <a:rPr lang="fr-MA" dirty="0"/>
              <a:t>🧑‍💻 L'administrateur accède à une page de configuration dédiée.</a:t>
            </a:r>
          </a:p>
          <a:p>
            <a:pPr>
              <a:buFont typeface="Arial" panose="020B0604020202020204" pitchFamily="34" charset="0"/>
              <a:buChar char="•"/>
            </a:pPr>
            <a:r>
              <a:rPr lang="fr-MA" dirty="0"/>
              <a:t>🔁 L’interface demande une URL d’authentification </a:t>
            </a:r>
            <a:r>
              <a:rPr lang="fr-MA" dirty="0" err="1"/>
              <a:t>OAuth</a:t>
            </a:r>
            <a:r>
              <a:rPr lang="fr-MA" dirty="0"/>
              <a:t> à mon bundle Symfony.</a:t>
            </a:r>
          </a:p>
          <a:p>
            <a:pPr>
              <a:buFont typeface="Arial" panose="020B0604020202020204" pitchFamily="34" charset="0"/>
              <a:buChar char="•"/>
            </a:pPr>
            <a:r>
              <a:rPr lang="fr-MA" dirty="0"/>
              <a:t>🔗 Le bundle génère l’URL via le service </a:t>
            </a:r>
            <a:r>
              <a:rPr lang="fr-MA" dirty="0" err="1"/>
              <a:t>OAuthClient</a:t>
            </a:r>
            <a:r>
              <a:rPr lang="fr-MA" dirty="0"/>
              <a:t> et la retourne.</a:t>
            </a:r>
          </a:p>
          <a:p>
            <a:pPr>
              <a:buFont typeface="Arial" panose="020B0604020202020204" pitchFamily="34" charset="0"/>
              <a:buChar char="•"/>
            </a:pPr>
            <a:r>
              <a:rPr lang="fr-MA" dirty="0"/>
              <a:t>🌐 L’utilisateur est redirigé vers LinkedIn, s’authentifie et donne son consentement.</a:t>
            </a:r>
          </a:p>
          <a:p>
            <a:pPr>
              <a:buFont typeface="Arial" panose="020B0604020202020204" pitchFamily="34" charset="0"/>
              <a:buChar char="•"/>
            </a:pPr>
            <a:r>
              <a:rPr lang="fr-MA" dirty="0"/>
              <a:t>🔙 LinkedIn redirige ensuite avec un code d’autorisation.</a:t>
            </a:r>
          </a:p>
          <a:p>
            <a:pPr>
              <a:buFont typeface="Arial" panose="020B0604020202020204" pitchFamily="34" charset="0"/>
              <a:buChar char="•"/>
            </a:pPr>
            <a:r>
              <a:rPr lang="fr-MA" dirty="0"/>
              <a:t>🔐 Ce code est transmis au service pour échange contre un </a:t>
            </a:r>
            <a:r>
              <a:rPr lang="fr-MA" dirty="0" err="1"/>
              <a:t>token</a:t>
            </a:r>
            <a:r>
              <a:rPr lang="fr-MA" dirty="0"/>
              <a:t> d’accès.</a:t>
            </a:r>
          </a:p>
          <a:p>
            <a:r>
              <a:rPr lang="fr-MA" i="1" dirty="0"/>
              <a:t>“Selon la réponse de l’API LinkedIn, on peut soit stocker le </a:t>
            </a:r>
            <a:r>
              <a:rPr lang="fr-MA" i="1" dirty="0" err="1"/>
              <a:t>token</a:t>
            </a:r>
            <a:r>
              <a:rPr lang="fr-MA" i="1" dirty="0"/>
              <a:t>, soit afficher une erreur. Ce mécanisme sécurise la connexion et garantit que seul un utilisateur authentifié peut accéder aux fonctionnalités.”</a:t>
            </a:r>
            <a:endParaRPr lang="fr-MA" dirty="0"/>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3236117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MA" i="1" dirty="0"/>
              <a:t>“Ici, on montre la récupération des </a:t>
            </a:r>
            <a:r>
              <a:rPr lang="fr-MA" i="1" dirty="0" err="1"/>
              <a:t>posts</a:t>
            </a:r>
            <a:r>
              <a:rPr lang="fr-MA" i="1" dirty="0"/>
              <a:t> LinkedIn depuis l’interface du back-office.”</a:t>
            </a:r>
            <a:endParaRPr lang="fr-MA" dirty="0"/>
          </a:p>
          <a:p>
            <a:pPr>
              <a:buFont typeface="Arial" panose="020B0604020202020204" pitchFamily="34" charset="0"/>
              <a:buChar char="•"/>
            </a:pPr>
            <a:r>
              <a:rPr lang="fr-MA" dirty="0"/>
              <a:t>🧑‍💻 L'utilisateur demande les publications.</a:t>
            </a:r>
          </a:p>
          <a:p>
            <a:pPr>
              <a:buFont typeface="Arial" panose="020B0604020202020204" pitchFamily="34" charset="0"/>
              <a:buChar char="•"/>
            </a:pPr>
            <a:r>
              <a:rPr lang="fr-MA" dirty="0"/>
              <a:t>🔐 Le système vérifie si un </a:t>
            </a:r>
            <a:r>
              <a:rPr lang="fr-MA" dirty="0" err="1"/>
              <a:t>token</a:t>
            </a:r>
            <a:r>
              <a:rPr lang="fr-MA" dirty="0"/>
              <a:t> valide est disponible.</a:t>
            </a:r>
          </a:p>
          <a:p>
            <a:pPr>
              <a:buFont typeface="Arial" panose="020B0604020202020204" pitchFamily="34" charset="0"/>
              <a:buChar char="•"/>
            </a:pPr>
            <a:r>
              <a:rPr lang="fr-MA" dirty="0"/>
              <a:t>✅ Si oui, on peut appeler directement l’API.</a:t>
            </a:r>
          </a:p>
          <a:p>
            <a:pPr>
              <a:buFont typeface="Arial" panose="020B0604020202020204" pitchFamily="34" charset="0"/>
              <a:buChar char="•"/>
            </a:pPr>
            <a:r>
              <a:rPr lang="fr-MA" dirty="0"/>
              <a:t>⏳ Si le </a:t>
            </a:r>
            <a:r>
              <a:rPr lang="fr-MA" dirty="0" err="1"/>
              <a:t>token</a:t>
            </a:r>
            <a:r>
              <a:rPr lang="fr-MA" dirty="0"/>
              <a:t> a expiré, un rafraîchissement est déclenché automatiquement.</a:t>
            </a:r>
          </a:p>
          <a:p>
            <a:pPr>
              <a:buFont typeface="Arial" panose="020B0604020202020204" pitchFamily="34" charset="0"/>
              <a:buChar char="•"/>
            </a:pPr>
            <a:r>
              <a:rPr lang="fr-MA" dirty="0"/>
              <a:t>🔄 Le nouveau </a:t>
            </a:r>
            <a:r>
              <a:rPr lang="fr-MA" dirty="0" err="1"/>
              <a:t>token</a:t>
            </a:r>
            <a:r>
              <a:rPr lang="fr-MA" dirty="0"/>
              <a:t> est sauvegardé, puis utilisé pour récupérer les </a:t>
            </a:r>
            <a:r>
              <a:rPr lang="fr-MA" dirty="0" err="1"/>
              <a:t>posts</a:t>
            </a:r>
            <a:r>
              <a:rPr lang="fr-MA" dirty="0"/>
              <a:t>.</a:t>
            </a:r>
          </a:p>
          <a:p>
            <a:pPr>
              <a:buFont typeface="Arial" panose="020B0604020202020204" pitchFamily="34" charset="0"/>
              <a:buChar char="•"/>
            </a:pPr>
            <a:r>
              <a:rPr lang="fr-MA" dirty="0"/>
              <a:t>🧾 Les données sont ensuite formatées et affichées dans </a:t>
            </a:r>
            <a:r>
              <a:rPr lang="fr-MA" dirty="0" err="1"/>
              <a:t>Ibexa</a:t>
            </a:r>
            <a:r>
              <a:rPr lang="fr-MA" dirty="0"/>
              <a:t>.</a:t>
            </a:r>
          </a:p>
          <a:p>
            <a:r>
              <a:rPr lang="fr-MA" i="1" dirty="0"/>
              <a:t>“Ce diagramme démontre une automatisation complète sans intervention manuelle, avec gestion transparente de l’expiration du </a:t>
            </a:r>
            <a:r>
              <a:rPr lang="fr-MA" i="1" dirty="0" err="1"/>
              <a:t>token</a:t>
            </a:r>
            <a:r>
              <a:rPr lang="fr-MA" i="1" dirty="0"/>
              <a:t>.”</a:t>
            </a:r>
            <a:endParaRPr lang="fr-MA" dirty="0"/>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62678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Voici</a:t>
            </a:r>
            <a:r>
              <a:rPr lang="en-US" dirty="0"/>
              <a:t> le plan de ma </a:t>
            </a:r>
            <a:r>
              <a:rPr lang="en-US" dirty="0" err="1"/>
              <a:t>présentation</a:t>
            </a:r>
            <a:r>
              <a:rPr lang="en-US" dirty="0"/>
              <a:t>, qui </a:t>
            </a:r>
            <a:r>
              <a:rPr lang="en-US" dirty="0" err="1"/>
              <a:t>est</a:t>
            </a:r>
            <a:r>
              <a:rPr lang="en-US" dirty="0"/>
              <a:t> </a:t>
            </a:r>
            <a:r>
              <a:rPr lang="en-US" dirty="0" err="1"/>
              <a:t>structuré</a:t>
            </a:r>
            <a:r>
              <a:rPr lang="en-US" dirty="0"/>
              <a:t> </a:t>
            </a:r>
            <a:r>
              <a:rPr lang="en-US" dirty="0" err="1"/>
              <a:t>en</a:t>
            </a:r>
            <a:r>
              <a:rPr lang="en-US" dirty="0"/>
              <a:t> cinq parties </a:t>
            </a:r>
            <a:r>
              <a:rPr lang="en-US" dirty="0" err="1"/>
              <a:t>principales</a:t>
            </a:r>
            <a:r>
              <a:rPr lang="en-US" dirty="0"/>
              <a:t> :</a:t>
            </a:r>
          </a:p>
          <a:p>
            <a:endParaRPr lang="en-US" dirty="0"/>
          </a:p>
          <a:p>
            <a:r>
              <a:rPr lang="en-US" dirty="0"/>
              <a:t>1. Introduction : je </a:t>
            </a:r>
            <a:r>
              <a:rPr lang="en-US" dirty="0" err="1"/>
              <a:t>commencerai</a:t>
            </a:r>
            <a:r>
              <a:rPr lang="en-US" dirty="0"/>
              <a:t> par </a:t>
            </a:r>
            <a:r>
              <a:rPr lang="en-US" dirty="0" err="1"/>
              <a:t>vous</a:t>
            </a:r>
            <a:r>
              <a:rPr lang="en-US" dirty="0"/>
              <a:t> </a:t>
            </a:r>
            <a:r>
              <a:rPr lang="en-US" dirty="0" err="1"/>
              <a:t>présenter</a:t>
            </a:r>
            <a:r>
              <a:rPr lang="en-US" dirty="0"/>
              <a:t> le </a:t>
            </a:r>
            <a:r>
              <a:rPr lang="en-US" dirty="0" err="1"/>
              <a:t>contexte</a:t>
            </a:r>
            <a:r>
              <a:rPr lang="en-US" dirty="0"/>
              <a:t> </a:t>
            </a:r>
            <a:r>
              <a:rPr lang="en-US" dirty="0" err="1"/>
              <a:t>général</a:t>
            </a:r>
            <a:r>
              <a:rPr lang="en-US" dirty="0"/>
              <a:t> du </a:t>
            </a:r>
            <a:r>
              <a:rPr lang="en-US" dirty="0" err="1"/>
              <a:t>projet</a:t>
            </a:r>
            <a:r>
              <a:rPr lang="en-US" dirty="0"/>
              <a:t>, </a:t>
            </a:r>
            <a:r>
              <a:rPr lang="en-US" dirty="0" err="1"/>
              <a:t>ses</a:t>
            </a:r>
            <a:r>
              <a:rPr lang="en-US" dirty="0"/>
              <a:t> </a:t>
            </a:r>
            <a:r>
              <a:rPr lang="en-US" dirty="0" err="1"/>
              <a:t>objectifs</a:t>
            </a:r>
            <a:r>
              <a:rPr lang="en-US" dirty="0"/>
              <a:t>, </a:t>
            </a:r>
            <a:r>
              <a:rPr lang="en-US" dirty="0" err="1"/>
              <a:t>ainsi</a:t>
            </a:r>
            <a:r>
              <a:rPr lang="en-US" dirty="0"/>
              <a:t> que </a:t>
            </a:r>
            <a:r>
              <a:rPr lang="en-US" dirty="0" err="1"/>
              <a:t>l’intérêt</a:t>
            </a:r>
            <a:r>
              <a:rPr lang="en-US" dirty="0"/>
              <a:t> de la </a:t>
            </a:r>
            <a:r>
              <a:rPr lang="en-US" dirty="0" err="1"/>
              <a:t>thématique</a:t>
            </a:r>
            <a:r>
              <a:rPr lang="en-US" dirty="0"/>
              <a:t> </a:t>
            </a:r>
            <a:r>
              <a:rPr lang="en-US" dirty="0" err="1"/>
              <a:t>choisie</a:t>
            </a:r>
            <a:r>
              <a:rPr lang="en-US" dirty="0"/>
              <a:t>.</a:t>
            </a:r>
          </a:p>
          <a:p>
            <a:endParaRPr lang="en-US" dirty="0"/>
          </a:p>
          <a:p>
            <a:r>
              <a:rPr lang="en-US" dirty="0"/>
              <a:t>2. Cadre </a:t>
            </a:r>
            <a:r>
              <a:rPr lang="en-US" dirty="0" err="1"/>
              <a:t>général</a:t>
            </a:r>
            <a:r>
              <a:rPr lang="en-US" dirty="0"/>
              <a:t> du </a:t>
            </a:r>
            <a:r>
              <a:rPr lang="en-US" dirty="0" err="1"/>
              <a:t>projet</a:t>
            </a:r>
            <a:r>
              <a:rPr lang="en-US" dirty="0"/>
              <a:t> : nous </a:t>
            </a:r>
            <a:r>
              <a:rPr lang="en-US" dirty="0" err="1"/>
              <a:t>verrons</a:t>
            </a:r>
            <a:r>
              <a:rPr lang="en-US" dirty="0"/>
              <a:t> les </a:t>
            </a:r>
            <a:r>
              <a:rPr lang="en-US" dirty="0" err="1"/>
              <a:t>détails</a:t>
            </a:r>
            <a:r>
              <a:rPr lang="en-US" dirty="0"/>
              <a:t> du stage, </a:t>
            </a:r>
            <a:r>
              <a:rPr lang="en-US" dirty="0" err="1"/>
              <a:t>l’environnement</a:t>
            </a:r>
            <a:r>
              <a:rPr lang="en-US" dirty="0"/>
              <a:t> de </a:t>
            </a:r>
            <a:r>
              <a:rPr lang="en-US" dirty="0" err="1"/>
              <a:t>travail,et</a:t>
            </a:r>
            <a:r>
              <a:rPr lang="en-US" dirty="0"/>
              <a:t> </a:t>
            </a:r>
            <a:r>
              <a:rPr lang="en-US" dirty="0" err="1"/>
              <a:t>l’entreprise</a:t>
            </a:r>
            <a:r>
              <a:rPr lang="en-US" dirty="0"/>
              <a:t> SQLI Oujda.</a:t>
            </a:r>
          </a:p>
          <a:p>
            <a:endParaRPr lang="en-US" dirty="0"/>
          </a:p>
          <a:p>
            <a:r>
              <a:rPr lang="en-US" dirty="0"/>
              <a:t>3. </a:t>
            </a:r>
            <a:r>
              <a:rPr lang="en-US" dirty="0" err="1"/>
              <a:t>Analyse</a:t>
            </a:r>
            <a:r>
              <a:rPr lang="en-US" dirty="0"/>
              <a:t> et </a:t>
            </a:r>
            <a:r>
              <a:rPr lang="en-US" dirty="0" err="1"/>
              <a:t>modélisation</a:t>
            </a:r>
            <a:r>
              <a:rPr lang="en-US" dirty="0"/>
              <a:t> : </a:t>
            </a:r>
            <a:r>
              <a:rPr lang="en-US" dirty="0" err="1"/>
              <a:t>cette</a:t>
            </a:r>
            <a:r>
              <a:rPr lang="en-US" dirty="0"/>
              <a:t> </a:t>
            </a:r>
            <a:r>
              <a:rPr lang="en-US" dirty="0" err="1"/>
              <a:t>partie</a:t>
            </a:r>
            <a:r>
              <a:rPr lang="en-US" dirty="0"/>
              <a:t> </a:t>
            </a:r>
            <a:r>
              <a:rPr lang="en-US" dirty="0" err="1"/>
              <a:t>présente</a:t>
            </a:r>
            <a:r>
              <a:rPr lang="en-US" dirty="0"/>
              <a:t> la phase </a:t>
            </a:r>
            <a:r>
              <a:rPr lang="en-US" dirty="0" err="1"/>
              <a:t>d’étude</a:t>
            </a:r>
            <a:r>
              <a:rPr lang="en-US" dirty="0"/>
              <a:t>, les </a:t>
            </a:r>
            <a:r>
              <a:rPr lang="en-US" dirty="0" err="1"/>
              <a:t>besoins</a:t>
            </a:r>
            <a:r>
              <a:rPr lang="en-US" dirty="0"/>
              <a:t> </a:t>
            </a:r>
            <a:r>
              <a:rPr lang="en-US" dirty="0" err="1"/>
              <a:t>fonctionnels</a:t>
            </a:r>
            <a:r>
              <a:rPr lang="en-US" dirty="0"/>
              <a:t> et techniques, </a:t>
            </a:r>
            <a:r>
              <a:rPr lang="en-US" dirty="0" err="1"/>
              <a:t>ainsi</a:t>
            </a:r>
            <a:r>
              <a:rPr lang="en-US" dirty="0"/>
              <a:t> que la </a:t>
            </a:r>
            <a:r>
              <a:rPr lang="en-US" dirty="0" err="1"/>
              <a:t>modélisation</a:t>
            </a:r>
            <a:r>
              <a:rPr lang="en-US" dirty="0"/>
              <a:t> UML.</a:t>
            </a:r>
          </a:p>
          <a:p>
            <a:endParaRPr lang="en-US" dirty="0"/>
          </a:p>
          <a:p>
            <a:r>
              <a:rPr lang="en-US" dirty="0"/>
              <a:t>4. </a:t>
            </a:r>
            <a:r>
              <a:rPr lang="en-US" dirty="0" err="1"/>
              <a:t>Réalisations</a:t>
            </a:r>
            <a:r>
              <a:rPr lang="en-US" dirty="0"/>
              <a:t> : je </a:t>
            </a:r>
            <a:r>
              <a:rPr lang="en-US" dirty="0" err="1"/>
              <a:t>vous</a:t>
            </a:r>
            <a:r>
              <a:rPr lang="en-US" dirty="0"/>
              <a:t> </a:t>
            </a:r>
            <a:r>
              <a:rPr lang="en-US" dirty="0" err="1"/>
              <a:t>présenterai</a:t>
            </a:r>
            <a:r>
              <a:rPr lang="en-US" dirty="0"/>
              <a:t> </a:t>
            </a:r>
            <a:r>
              <a:rPr lang="en-US" dirty="0" err="1"/>
              <a:t>en</a:t>
            </a:r>
            <a:r>
              <a:rPr lang="en-US" dirty="0"/>
              <a:t> </a:t>
            </a:r>
            <a:r>
              <a:rPr lang="en-US" dirty="0" err="1"/>
              <a:t>détail</a:t>
            </a:r>
            <a:r>
              <a:rPr lang="en-US" dirty="0"/>
              <a:t> la </a:t>
            </a:r>
            <a:r>
              <a:rPr lang="en-US" dirty="0" err="1"/>
              <a:t>création</a:t>
            </a:r>
            <a:r>
              <a:rPr lang="en-US" dirty="0"/>
              <a:t> du bundle Symfony, son architecture, les </a:t>
            </a:r>
            <a:r>
              <a:rPr lang="en-US" dirty="0" err="1"/>
              <a:t>fonctionnalités</a:t>
            </a:r>
            <a:r>
              <a:rPr lang="en-US" dirty="0"/>
              <a:t> mises </a:t>
            </a:r>
            <a:r>
              <a:rPr lang="en-US" dirty="0" err="1"/>
              <a:t>en</a:t>
            </a:r>
            <a:r>
              <a:rPr lang="en-US" dirty="0"/>
              <a:t> place, et son </a:t>
            </a:r>
            <a:r>
              <a:rPr lang="en-US" dirty="0" err="1"/>
              <a:t>intégration</a:t>
            </a:r>
            <a:r>
              <a:rPr lang="en-US" dirty="0"/>
              <a:t> dans le CMS </a:t>
            </a:r>
            <a:r>
              <a:rPr lang="en-US" dirty="0" err="1"/>
              <a:t>Ibexa</a:t>
            </a:r>
            <a:r>
              <a:rPr lang="en-US" dirty="0"/>
              <a:t>.</a:t>
            </a:r>
          </a:p>
          <a:p>
            <a:endParaRPr lang="en-US" dirty="0"/>
          </a:p>
          <a:p>
            <a:r>
              <a:rPr lang="en-US" dirty="0"/>
              <a:t>5. Conclusion et perspectives : </a:t>
            </a:r>
            <a:r>
              <a:rPr lang="en-US" dirty="0" err="1"/>
              <a:t>enfin</a:t>
            </a:r>
            <a:r>
              <a:rPr lang="en-US" dirty="0"/>
              <a:t>, je </a:t>
            </a:r>
            <a:r>
              <a:rPr lang="en-US" dirty="0" err="1"/>
              <a:t>terminerai</a:t>
            </a:r>
            <a:r>
              <a:rPr lang="en-US" dirty="0"/>
              <a:t> par </a:t>
            </a:r>
            <a:r>
              <a:rPr lang="en-US" dirty="0" err="1"/>
              <a:t>une</a:t>
            </a:r>
            <a:r>
              <a:rPr lang="en-US" dirty="0"/>
              <a:t> </a:t>
            </a:r>
            <a:r>
              <a:rPr lang="en-US" dirty="0" err="1"/>
              <a:t>synthèse</a:t>
            </a:r>
            <a:r>
              <a:rPr lang="en-US" dirty="0"/>
              <a:t> des </a:t>
            </a:r>
            <a:r>
              <a:rPr lang="en-US" dirty="0" err="1"/>
              <a:t>résultats</a:t>
            </a:r>
            <a:r>
              <a:rPr lang="en-US" dirty="0"/>
              <a:t>, les points forts et les </a:t>
            </a:r>
            <a:r>
              <a:rPr lang="en-US" dirty="0" err="1"/>
              <a:t>limites</a:t>
            </a:r>
            <a:r>
              <a:rPr lang="en-US" dirty="0"/>
              <a:t> du </a:t>
            </a:r>
            <a:r>
              <a:rPr lang="en-US" dirty="0" err="1"/>
              <a:t>projet</a:t>
            </a:r>
            <a:r>
              <a:rPr lang="en-US" dirty="0"/>
              <a:t>, </a:t>
            </a:r>
            <a:r>
              <a:rPr lang="en-US" dirty="0" err="1"/>
              <a:t>ainsi</a:t>
            </a:r>
            <a:r>
              <a:rPr lang="en-US" dirty="0"/>
              <a:t> que les </a:t>
            </a:r>
            <a:r>
              <a:rPr lang="en-US" dirty="0" err="1"/>
              <a:t>pistes</a:t>
            </a:r>
            <a:r>
              <a:rPr lang="en-US" dirty="0"/>
              <a:t> </a:t>
            </a:r>
            <a:r>
              <a:rPr lang="en-US" dirty="0" err="1"/>
              <a:t>d’amélioration</a:t>
            </a:r>
            <a:r>
              <a:rPr lang="en-US" dirty="0"/>
              <a:t> </a:t>
            </a:r>
            <a:r>
              <a:rPr lang="en-US" dirty="0" err="1"/>
              <a:t>envisagées</a:t>
            </a:r>
            <a:r>
              <a:rPr lang="en-US" dirty="0"/>
              <a:t>.</a:t>
            </a:r>
          </a:p>
          <a:p>
            <a:endParaRPr lang="en-US" dirty="0"/>
          </a:p>
          <a:p>
            <a:r>
              <a:rPr lang="en-US" dirty="0"/>
              <a:t>Nous </a:t>
            </a:r>
            <a:r>
              <a:rPr lang="en-US" dirty="0" err="1"/>
              <a:t>allons</a:t>
            </a:r>
            <a:r>
              <a:rPr lang="en-US" dirty="0"/>
              <a:t> commencer par la première </a:t>
            </a:r>
            <a:r>
              <a:rPr lang="en-US" dirty="0" err="1"/>
              <a:t>partie</a:t>
            </a:r>
            <a:r>
              <a:rPr lang="en-US" dirty="0"/>
              <a:t> : </a:t>
            </a:r>
            <a:r>
              <a:rPr lang="en-US" dirty="0" err="1"/>
              <a:t>l’introduction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MA" i="1" dirty="0"/>
              <a:t>“Ce dernier diagramme détaille uniquement le scénario où le </a:t>
            </a:r>
            <a:r>
              <a:rPr lang="fr-MA" i="1" dirty="0" err="1"/>
              <a:t>token</a:t>
            </a:r>
            <a:r>
              <a:rPr lang="fr-MA" i="1" dirty="0"/>
              <a:t> est expiré.”</a:t>
            </a:r>
            <a:endParaRPr lang="fr-MA" dirty="0"/>
          </a:p>
          <a:p>
            <a:pPr>
              <a:buFont typeface="Arial" panose="020B0604020202020204" pitchFamily="34" charset="0"/>
              <a:buChar char="•"/>
            </a:pPr>
            <a:r>
              <a:rPr lang="fr-MA" dirty="0"/>
              <a:t>📥 Lors d’une tentative d’affichage de publications, on vérifie la validité du </a:t>
            </a:r>
            <a:r>
              <a:rPr lang="fr-MA" dirty="0" err="1"/>
              <a:t>token</a:t>
            </a:r>
            <a:r>
              <a:rPr lang="fr-MA" dirty="0"/>
              <a:t>.</a:t>
            </a:r>
          </a:p>
          <a:p>
            <a:pPr>
              <a:buFont typeface="Arial" panose="020B0604020202020204" pitchFamily="34" charset="0"/>
              <a:buChar char="•"/>
            </a:pPr>
            <a:r>
              <a:rPr lang="fr-MA" dirty="0"/>
              <a:t>🛑 Si expiré : on envoie une requête de </a:t>
            </a:r>
            <a:r>
              <a:rPr lang="fr-MA" dirty="0" err="1"/>
              <a:t>refresh</a:t>
            </a:r>
            <a:r>
              <a:rPr lang="fr-MA" dirty="0"/>
              <a:t> à LinkedIn.</a:t>
            </a:r>
          </a:p>
          <a:p>
            <a:pPr>
              <a:buFont typeface="Arial" panose="020B0604020202020204" pitchFamily="34" charset="0"/>
              <a:buChar char="•"/>
            </a:pPr>
            <a:r>
              <a:rPr lang="fr-MA" dirty="0"/>
              <a:t>🔑 LinkedIn renvoie un nouveau </a:t>
            </a:r>
            <a:r>
              <a:rPr lang="fr-MA" dirty="0" err="1"/>
              <a:t>token</a:t>
            </a:r>
            <a:r>
              <a:rPr lang="fr-MA" dirty="0"/>
              <a:t> d’accès.</a:t>
            </a:r>
          </a:p>
          <a:p>
            <a:pPr>
              <a:buFont typeface="Arial" panose="020B0604020202020204" pitchFamily="34" charset="0"/>
              <a:buChar char="•"/>
            </a:pPr>
            <a:r>
              <a:rPr lang="fr-MA" dirty="0"/>
              <a:t>🗃️ Ce </a:t>
            </a:r>
            <a:r>
              <a:rPr lang="fr-MA" dirty="0" err="1"/>
              <a:t>token</a:t>
            </a:r>
            <a:r>
              <a:rPr lang="fr-MA" dirty="0"/>
              <a:t> est enregistré en base, et la récupération des publications peut reprendre.</a:t>
            </a:r>
          </a:p>
          <a:p>
            <a:r>
              <a:rPr lang="fr-MA" i="1" dirty="0"/>
              <a:t>“Ce diagramme met en avant la robustesse du système : l’expérience utilisateur reste fluide, même si le </a:t>
            </a:r>
            <a:r>
              <a:rPr lang="fr-MA" i="1" dirty="0" err="1"/>
              <a:t>token</a:t>
            </a:r>
            <a:r>
              <a:rPr lang="fr-MA" i="1" dirty="0"/>
              <a:t> expire en arrière-plan.”</a:t>
            </a:r>
            <a:endParaRPr lang="fr-MA" dirty="0"/>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338629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cette partie, je vais vous présenter les étapes concrètes de développement du projet, les choix techniques effectués, ainsi que la mise en œuvre détaillée du bundle Symfony pour répondre aux besoins définis.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Pour </a:t>
            </a:r>
            <a:r>
              <a:rPr lang="en-US" dirty="0" err="1"/>
              <a:t>mener</a:t>
            </a:r>
            <a:r>
              <a:rPr lang="en-US" dirty="0"/>
              <a:t> </a:t>
            </a:r>
            <a:r>
              <a:rPr lang="en-US" dirty="0" err="1"/>
              <a:t>à</a:t>
            </a:r>
            <a:r>
              <a:rPr lang="en-US" dirty="0"/>
              <a:t> bien </a:t>
            </a:r>
            <a:r>
              <a:rPr lang="en-US" dirty="0" err="1"/>
              <a:t>ce</a:t>
            </a:r>
            <a:r>
              <a:rPr lang="en-US" dirty="0"/>
              <a:t> </a:t>
            </a:r>
            <a:r>
              <a:rPr lang="en-US" dirty="0" err="1"/>
              <a:t>projet</a:t>
            </a:r>
            <a:r>
              <a:rPr lang="en-US" dirty="0"/>
              <a:t>, </a:t>
            </a:r>
            <a:r>
              <a:rPr lang="en-US" dirty="0" err="1"/>
              <a:t>j’ai</a:t>
            </a:r>
            <a:r>
              <a:rPr lang="en-US" dirty="0"/>
              <a:t> </a:t>
            </a:r>
            <a:r>
              <a:rPr lang="en-US" dirty="0" err="1"/>
              <a:t>adopté</a:t>
            </a:r>
            <a:r>
              <a:rPr lang="en-US" dirty="0"/>
              <a:t> la </a:t>
            </a:r>
            <a:r>
              <a:rPr lang="en-US" dirty="0" err="1"/>
              <a:t>méthodologie</a:t>
            </a:r>
            <a:r>
              <a:rPr lang="en-US" dirty="0"/>
              <a:t> </a:t>
            </a:r>
            <a:r>
              <a:rPr lang="en-US" dirty="0" err="1"/>
              <a:t>en</a:t>
            </a:r>
            <a:r>
              <a:rPr lang="en-US" dirty="0"/>
              <a:t> cycle </a:t>
            </a:r>
            <a:r>
              <a:rPr lang="en-US" dirty="0" err="1"/>
              <a:t>en</a:t>
            </a:r>
            <a:r>
              <a:rPr lang="en-US" dirty="0"/>
              <a:t> V, </a:t>
            </a:r>
            <a:r>
              <a:rPr lang="en-US" dirty="0" err="1"/>
              <a:t>une</a:t>
            </a:r>
            <a:r>
              <a:rPr lang="en-US" dirty="0"/>
              <a:t> </a:t>
            </a:r>
            <a:r>
              <a:rPr lang="en-US" dirty="0" err="1"/>
              <a:t>approche</a:t>
            </a:r>
            <a:r>
              <a:rPr lang="en-US" dirty="0"/>
              <a:t> </a:t>
            </a:r>
            <a:r>
              <a:rPr lang="en-US" dirty="0" err="1"/>
              <a:t>structurée</a:t>
            </a:r>
            <a:r>
              <a:rPr lang="en-US" dirty="0"/>
              <a:t> qui </a:t>
            </a:r>
            <a:r>
              <a:rPr lang="en-US" dirty="0" err="1"/>
              <a:t>garantit</a:t>
            </a:r>
            <a:r>
              <a:rPr lang="en-US" dirty="0"/>
              <a:t> la </a:t>
            </a:r>
            <a:r>
              <a:rPr lang="en-US" dirty="0" err="1"/>
              <a:t>qualité</a:t>
            </a:r>
            <a:r>
              <a:rPr lang="en-US" dirty="0"/>
              <a:t> et la </a:t>
            </a:r>
            <a:r>
              <a:rPr lang="en-US" dirty="0" err="1"/>
              <a:t>cohérence</a:t>
            </a:r>
            <a:r>
              <a:rPr lang="en-US" dirty="0"/>
              <a:t> du </a:t>
            </a:r>
            <a:r>
              <a:rPr lang="en-US" dirty="0" err="1"/>
              <a:t>développement</a:t>
            </a:r>
            <a:r>
              <a:rPr lang="en-US" dirty="0"/>
              <a:t>.</a:t>
            </a:r>
          </a:p>
          <a:p>
            <a:endParaRPr lang="en-US" dirty="0"/>
          </a:p>
          <a:p>
            <a:r>
              <a:rPr lang="en-US" dirty="0" err="1"/>
              <a:t>Cette</a:t>
            </a:r>
            <a:r>
              <a:rPr lang="en-US" dirty="0"/>
              <a:t> </a:t>
            </a:r>
            <a:r>
              <a:rPr lang="en-US" dirty="0" err="1"/>
              <a:t>méthodologie</a:t>
            </a:r>
            <a:r>
              <a:rPr lang="en-US" dirty="0"/>
              <a:t> se </a:t>
            </a:r>
            <a:r>
              <a:rPr lang="en-US" dirty="0" err="1"/>
              <a:t>décompose</a:t>
            </a:r>
            <a:r>
              <a:rPr lang="en-US" dirty="0"/>
              <a:t> </a:t>
            </a:r>
            <a:r>
              <a:rPr lang="en-US" dirty="0" err="1"/>
              <a:t>en</a:t>
            </a:r>
            <a:r>
              <a:rPr lang="en-US" dirty="0"/>
              <a:t> </a:t>
            </a:r>
            <a:r>
              <a:rPr lang="en-US" dirty="0" err="1"/>
              <a:t>plusieurs</a:t>
            </a:r>
            <a:r>
              <a:rPr lang="en-US" dirty="0"/>
              <a:t> phases </a:t>
            </a:r>
            <a:r>
              <a:rPr lang="en-US" dirty="0" err="1"/>
              <a:t>principales</a:t>
            </a:r>
            <a:r>
              <a:rPr lang="en-US" dirty="0"/>
              <a:t>.</a:t>
            </a:r>
          </a:p>
          <a:p>
            <a:endParaRPr lang="en-US" dirty="0"/>
          </a:p>
          <a:p>
            <a:r>
              <a:rPr lang="en-US" dirty="0"/>
              <a:t>La première phase </a:t>
            </a:r>
            <a:r>
              <a:rPr lang="en-US" dirty="0" err="1"/>
              <a:t>est</a:t>
            </a:r>
            <a:r>
              <a:rPr lang="en-US" dirty="0"/>
              <a:t> la conception, </a:t>
            </a:r>
            <a:r>
              <a:rPr lang="en-US" dirty="0" err="1"/>
              <a:t>où</a:t>
            </a:r>
            <a:r>
              <a:rPr lang="en-US" dirty="0"/>
              <a:t> </a:t>
            </a:r>
            <a:r>
              <a:rPr lang="en-US" dirty="0" err="1"/>
              <a:t>l’analyse</a:t>
            </a:r>
            <a:r>
              <a:rPr lang="en-US" dirty="0"/>
              <a:t> des </a:t>
            </a:r>
            <a:r>
              <a:rPr lang="en-US" dirty="0" err="1"/>
              <a:t>besoins</a:t>
            </a:r>
            <a:r>
              <a:rPr lang="en-US" dirty="0"/>
              <a:t> et la </a:t>
            </a:r>
            <a:r>
              <a:rPr lang="en-US" dirty="0" err="1"/>
              <a:t>définition</a:t>
            </a:r>
            <a:r>
              <a:rPr lang="en-US" dirty="0"/>
              <a:t> des </a:t>
            </a:r>
            <a:r>
              <a:rPr lang="en-US" dirty="0" err="1"/>
              <a:t>spécifications</a:t>
            </a:r>
            <a:r>
              <a:rPr lang="en-US" dirty="0"/>
              <a:t> </a:t>
            </a:r>
            <a:r>
              <a:rPr lang="en-US" dirty="0" err="1"/>
              <a:t>fonctionnelles</a:t>
            </a:r>
            <a:r>
              <a:rPr lang="en-US" dirty="0"/>
              <a:t> et techniques </a:t>
            </a:r>
            <a:r>
              <a:rPr lang="en-US" dirty="0" err="1"/>
              <a:t>sont</a:t>
            </a:r>
            <a:r>
              <a:rPr lang="en-US" dirty="0"/>
              <a:t> </a:t>
            </a:r>
            <a:r>
              <a:rPr lang="en-US" dirty="0" err="1"/>
              <a:t>réalisées</a:t>
            </a:r>
            <a:r>
              <a:rPr lang="en-US" dirty="0"/>
              <a:t>. </a:t>
            </a:r>
            <a:r>
              <a:rPr lang="en-US" dirty="0" err="1"/>
              <a:t>Cette</a:t>
            </a:r>
            <a:r>
              <a:rPr lang="en-US" dirty="0"/>
              <a:t> étape </a:t>
            </a:r>
            <a:r>
              <a:rPr lang="en-US" dirty="0" err="1"/>
              <a:t>permet</a:t>
            </a:r>
            <a:r>
              <a:rPr lang="en-US" dirty="0"/>
              <a:t> de </a:t>
            </a:r>
            <a:r>
              <a:rPr lang="en-US" dirty="0" err="1"/>
              <a:t>préparer</a:t>
            </a:r>
            <a:r>
              <a:rPr lang="en-US" dirty="0"/>
              <a:t> un cadre </a:t>
            </a:r>
            <a:r>
              <a:rPr lang="en-US" dirty="0" err="1"/>
              <a:t>clair</a:t>
            </a:r>
            <a:r>
              <a:rPr lang="en-US" dirty="0"/>
              <a:t> et précis pour le </a:t>
            </a:r>
            <a:r>
              <a:rPr lang="en-US" dirty="0" err="1"/>
              <a:t>développement</a:t>
            </a:r>
            <a:r>
              <a:rPr lang="en-US" dirty="0"/>
              <a:t>.</a:t>
            </a:r>
          </a:p>
          <a:p>
            <a:endParaRPr lang="en-US" dirty="0"/>
          </a:p>
          <a:p>
            <a:r>
              <a:rPr lang="en-US" dirty="0"/>
              <a:t>La </a:t>
            </a:r>
            <a:r>
              <a:rPr lang="en-US" dirty="0" err="1"/>
              <a:t>seconde</a:t>
            </a:r>
            <a:r>
              <a:rPr lang="en-US" dirty="0"/>
              <a:t> phase </a:t>
            </a:r>
            <a:r>
              <a:rPr lang="en-US" dirty="0" err="1"/>
              <a:t>est</a:t>
            </a:r>
            <a:r>
              <a:rPr lang="en-US" dirty="0"/>
              <a:t> la </a:t>
            </a:r>
            <a:r>
              <a:rPr lang="en-US" dirty="0" err="1"/>
              <a:t>réalisation</a:t>
            </a:r>
            <a:r>
              <a:rPr lang="en-US" dirty="0"/>
              <a:t>, qui correspond </a:t>
            </a:r>
            <a:r>
              <a:rPr lang="en-US" dirty="0" err="1"/>
              <a:t>à</a:t>
            </a:r>
            <a:r>
              <a:rPr lang="en-US" dirty="0"/>
              <a:t> la phase de </a:t>
            </a:r>
            <a:r>
              <a:rPr lang="en-US" dirty="0" err="1"/>
              <a:t>développement</a:t>
            </a:r>
            <a:r>
              <a:rPr lang="en-US" dirty="0"/>
              <a:t> </a:t>
            </a:r>
            <a:r>
              <a:rPr lang="en-US" dirty="0" err="1"/>
              <a:t>proprement</a:t>
            </a:r>
            <a:r>
              <a:rPr lang="en-US" dirty="0"/>
              <a:t> </a:t>
            </a:r>
            <a:r>
              <a:rPr lang="en-US" dirty="0" err="1"/>
              <a:t>dite</a:t>
            </a:r>
            <a:r>
              <a:rPr lang="en-US" dirty="0"/>
              <a:t>. </a:t>
            </a:r>
            <a:r>
              <a:rPr lang="en-US" dirty="0" err="1"/>
              <a:t>C’est</a:t>
            </a:r>
            <a:r>
              <a:rPr lang="en-US" dirty="0"/>
              <a:t> </a:t>
            </a:r>
            <a:r>
              <a:rPr lang="en-US" dirty="0" err="1"/>
              <a:t>à</a:t>
            </a:r>
            <a:r>
              <a:rPr lang="en-US" dirty="0"/>
              <a:t> </a:t>
            </a:r>
            <a:r>
              <a:rPr lang="en-US" dirty="0" err="1"/>
              <a:t>ce</a:t>
            </a:r>
            <a:r>
              <a:rPr lang="en-US" dirty="0"/>
              <a:t> moment que le code </a:t>
            </a:r>
            <a:r>
              <a:rPr lang="en-US" dirty="0" err="1"/>
              <a:t>est</a:t>
            </a:r>
            <a:r>
              <a:rPr lang="en-US" dirty="0"/>
              <a:t> </a:t>
            </a:r>
            <a:r>
              <a:rPr lang="en-US" dirty="0" err="1"/>
              <a:t>écrit</a:t>
            </a:r>
            <a:r>
              <a:rPr lang="en-US" dirty="0"/>
              <a:t>, les </a:t>
            </a:r>
            <a:r>
              <a:rPr lang="en-US" dirty="0" err="1"/>
              <a:t>composants</a:t>
            </a:r>
            <a:r>
              <a:rPr lang="en-US" dirty="0"/>
              <a:t> </a:t>
            </a:r>
            <a:r>
              <a:rPr lang="en-US" dirty="0" err="1"/>
              <a:t>sont</a:t>
            </a:r>
            <a:r>
              <a:rPr lang="en-US" dirty="0"/>
              <a:t> </a:t>
            </a:r>
            <a:r>
              <a:rPr lang="en-US" dirty="0" err="1"/>
              <a:t>intégrés</a:t>
            </a:r>
            <a:r>
              <a:rPr lang="en-US" dirty="0"/>
              <a:t>, et la solution </a:t>
            </a:r>
            <a:r>
              <a:rPr lang="en-US" dirty="0" err="1"/>
              <a:t>prend</a:t>
            </a:r>
            <a:r>
              <a:rPr lang="en-US" dirty="0"/>
              <a:t> </a:t>
            </a:r>
            <a:r>
              <a:rPr lang="en-US" dirty="0" err="1"/>
              <a:t>forme</a:t>
            </a:r>
            <a:r>
              <a:rPr lang="en-US" dirty="0"/>
              <a:t> </a:t>
            </a:r>
            <a:r>
              <a:rPr lang="en-US" dirty="0" err="1"/>
              <a:t>concrètement</a:t>
            </a:r>
            <a:r>
              <a:rPr lang="en-US" dirty="0"/>
              <a:t>.</a:t>
            </a:r>
          </a:p>
          <a:p>
            <a:endParaRPr lang="en-US" dirty="0"/>
          </a:p>
          <a:p>
            <a:r>
              <a:rPr lang="en-US" dirty="0" err="1"/>
              <a:t>Enfin</a:t>
            </a:r>
            <a:r>
              <a:rPr lang="en-US" dirty="0"/>
              <a:t>, la </a:t>
            </a:r>
            <a:r>
              <a:rPr lang="en-US" dirty="0" err="1"/>
              <a:t>troisième</a:t>
            </a:r>
            <a:r>
              <a:rPr lang="en-US" dirty="0"/>
              <a:t> phase </a:t>
            </a:r>
            <a:r>
              <a:rPr lang="en-US" dirty="0" err="1"/>
              <a:t>est</a:t>
            </a:r>
            <a:r>
              <a:rPr lang="en-US" dirty="0"/>
              <a:t> la validation, </a:t>
            </a:r>
            <a:r>
              <a:rPr lang="en-US" dirty="0" err="1"/>
              <a:t>durant</a:t>
            </a:r>
            <a:r>
              <a:rPr lang="en-US" dirty="0"/>
              <a:t> </a:t>
            </a:r>
            <a:r>
              <a:rPr lang="en-US" dirty="0" err="1"/>
              <a:t>laquelle</a:t>
            </a:r>
            <a:r>
              <a:rPr lang="en-US" dirty="0"/>
              <a:t> les tests </a:t>
            </a:r>
            <a:r>
              <a:rPr lang="en-US" dirty="0" err="1"/>
              <a:t>unitaires</a:t>
            </a:r>
            <a:r>
              <a:rPr lang="en-US" dirty="0"/>
              <a:t> </a:t>
            </a:r>
            <a:r>
              <a:rPr lang="en-US" dirty="0" err="1"/>
              <a:t>sont</a:t>
            </a:r>
            <a:r>
              <a:rPr lang="en-US" dirty="0"/>
              <a:t> </a:t>
            </a:r>
            <a:r>
              <a:rPr lang="en-US" dirty="0" err="1"/>
              <a:t>effectués</a:t>
            </a:r>
            <a:r>
              <a:rPr lang="en-US" dirty="0"/>
              <a:t> pour </a:t>
            </a:r>
            <a:r>
              <a:rPr lang="en-US" dirty="0" err="1"/>
              <a:t>s’assurer</a:t>
            </a:r>
            <a:r>
              <a:rPr lang="en-US" dirty="0"/>
              <a:t> que la solution </a:t>
            </a:r>
            <a:r>
              <a:rPr lang="en-US" dirty="0" err="1"/>
              <a:t>répond</a:t>
            </a:r>
            <a:r>
              <a:rPr lang="en-US" dirty="0"/>
              <a:t> aux exigences </a:t>
            </a:r>
            <a:r>
              <a:rPr lang="en-US" dirty="0" err="1"/>
              <a:t>définies</a:t>
            </a:r>
            <a:r>
              <a:rPr lang="en-US" dirty="0"/>
              <a:t> et </a:t>
            </a:r>
            <a:r>
              <a:rPr lang="en-US" dirty="0" err="1"/>
              <a:t>fonctionne</a:t>
            </a:r>
            <a:r>
              <a:rPr lang="en-US" dirty="0"/>
              <a:t> </a:t>
            </a:r>
            <a:r>
              <a:rPr lang="en-US" dirty="0" err="1"/>
              <a:t>correctement</a:t>
            </a:r>
            <a:r>
              <a:rPr lang="en-US" dirty="0"/>
              <a:t> dans son </a:t>
            </a:r>
            <a:r>
              <a:rPr lang="en-US" dirty="0" err="1"/>
              <a:t>environnement</a:t>
            </a:r>
            <a:r>
              <a:rPr lang="en-US" dirty="0"/>
              <a:t>.</a:t>
            </a:r>
          </a:p>
          <a:p>
            <a:endParaRPr lang="en-US" dirty="0"/>
          </a:p>
          <a:p>
            <a:r>
              <a:rPr lang="en-US" dirty="0"/>
              <a:t>Le cycle </a:t>
            </a:r>
            <a:r>
              <a:rPr lang="en-US" dirty="0" err="1"/>
              <a:t>en</a:t>
            </a:r>
            <a:r>
              <a:rPr lang="en-US" dirty="0"/>
              <a:t> V </a:t>
            </a:r>
            <a:r>
              <a:rPr lang="en-US" dirty="0" err="1"/>
              <a:t>favorise</a:t>
            </a:r>
            <a:r>
              <a:rPr lang="en-US" dirty="0"/>
              <a:t> </a:t>
            </a:r>
            <a:r>
              <a:rPr lang="en-US" dirty="0" err="1"/>
              <a:t>ainsi</a:t>
            </a:r>
            <a:r>
              <a:rPr lang="en-US" dirty="0"/>
              <a:t> </a:t>
            </a:r>
            <a:r>
              <a:rPr lang="en-US" dirty="0" err="1"/>
              <a:t>une</a:t>
            </a:r>
            <a:r>
              <a:rPr lang="en-US" dirty="0"/>
              <a:t> progression </a:t>
            </a:r>
            <a:r>
              <a:rPr lang="en-US" dirty="0" err="1"/>
              <a:t>méthodique</a:t>
            </a:r>
            <a:r>
              <a:rPr lang="en-US" dirty="0"/>
              <a:t> et </a:t>
            </a:r>
            <a:r>
              <a:rPr lang="en-US" dirty="0" err="1"/>
              <a:t>itérative</a:t>
            </a:r>
            <a:r>
              <a:rPr lang="en-US" dirty="0"/>
              <a:t>, avec un </a:t>
            </a:r>
            <a:r>
              <a:rPr lang="en-US" dirty="0" err="1"/>
              <a:t>contrôle</a:t>
            </a:r>
            <a:r>
              <a:rPr lang="en-US" dirty="0"/>
              <a:t> </a:t>
            </a:r>
            <a:r>
              <a:rPr lang="en-US" dirty="0" err="1"/>
              <a:t>qualité</a:t>
            </a:r>
            <a:r>
              <a:rPr lang="en-US" dirty="0"/>
              <a:t> </a:t>
            </a:r>
            <a:r>
              <a:rPr lang="en-US" dirty="0" err="1"/>
              <a:t>à</a:t>
            </a:r>
            <a:r>
              <a:rPr lang="en-US" dirty="0"/>
              <a:t> </a:t>
            </a:r>
            <a:r>
              <a:rPr lang="en-US" dirty="0" err="1"/>
              <a:t>chaque</a:t>
            </a:r>
            <a:r>
              <a:rPr lang="en-US" dirty="0"/>
              <a:t> étape, </a:t>
            </a:r>
            <a:r>
              <a:rPr lang="en-US" dirty="0" err="1"/>
              <a:t>assurant</a:t>
            </a:r>
            <a:r>
              <a:rPr lang="en-US" dirty="0"/>
              <a:t> </a:t>
            </a:r>
            <a:r>
              <a:rPr lang="en-US" dirty="0" err="1"/>
              <a:t>une</a:t>
            </a:r>
            <a:r>
              <a:rPr lang="en-US" dirty="0"/>
              <a:t> livraison </a:t>
            </a:r>
            <a:r>
              <a:rPr lang="en-US" dirty="0" err="1"/>
              <a:t>fiable</a:t>
            </a:r>
            <a:r>
              <a:rPr lang="en-US" dirty="0"/>
              <a:t> et </a:t>
            </a:r>
            <a:r>
              <a:rPr lang="en-US" dirty="0" err="1"/>
              <a:t>conforme</a:t>
            </a:r>
            <a:r>
              <a:rPr lang="en-US" dirty="0"/>
              <a:t> aux </a:t>
            </a:r>
            <a:r>
              <a:rPr lang="en-US" dirty="0" err="1"/>
              <a:t>attentes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Pour </a:t>
            </a:r>
            <a:r>
              <a:rPr lang="en-US" dirty="0" err="1"/>
              <a:t>mener</a:t>
            </a:r>
            <a:r>
              <a:rPr lang="en-US" dirty="0"/>
              <a:t> </a:t>
            </a:r>
            <a:r>
              <a:rPr lang="en-US" dirty="0" err="1"/>
              <a:t>à</a:t>
            </a:r>
            <a:r>
              <a:rPr lang="en-US" dirty="0"/>
              <a:t> bien </a:t>
            </a:r>
            <a:r>
              <a:rPr lang="en-US" dirty="0" err="1"/>
              <a:t>ce</a:t>
            </a:r>
            <a:r>
              <a:rPr lang="en-US" dirty="0"/>
              <a:t> </a:t>
            </a:r>
            <a:r>
              <a:rPr lang="en-US" dirty="0" err="1"/>
              <a:t>projet</a:t>
            </a:r>
            <a:r>
              <a:rPr lang="en-US" dirty="0"/>
              <a:t>, </a:t>
            </a:r>
            <a:r>
              <a:rPr lang="en-US" dirty="0" err="1"/>
              <a:t>plusieurs</a:t>
            </a:r>
            <a:r>
              <a:rPr lang="en-US" dirty="0"/>
              <a:t> </a:t>
            </a:r>
            <a:r>
              <a:rPr lang="en-US" dirty="0" err="1"/>
              <a:t>outils</a:t>
            </a:r>
            <a:r>
              <a:rPr lang="en-US" dirty="0"/>
              <a:t> et technologies </a:t>
            </a:r>
            <a:r>
              <a:rPr lang="en-US" dirty="0" err="1"/>
              <a:t>ont</a:t>
            </a:r>
            <a:r>
              <a:rPr lang="en-US" dirty="0"/>
              <a:t> </a:t>
            </a:r>
            <a:r>
              <a:rPr lang="en-US" dirty="0" err="1"/>
              <a:t>été</a:t>
            </a:r>
            <a:r>
              <a:rPr lang="en-US" dirty="0"/>
              <a:t> </a:t>
            </a:r>
            <a:r>
              <a:rPr lang="en-US" dirty="0" err="1"/>
              <a:t>utilisés</a:t>
            </a:r>
            <a:r>
              <a:rPr lang="en-US" dirty="0"/>
              <a:t> </a:t>
            </a:r>
            <a:r>
              <a:rPr lang="en-US" dirty="0" err="1"/>
              <a:t>afin</a:t>
            </a:r>
            <a:r>
              <a:rPr lang="en-US" dirty="0"/>
              <a:t> </a:t>
            </a:r>
            <a:r>
              <a:rPr lang="en-US" dirty="0" err="1"/>
              <a:t>d’assurer</a:t>
            </a:r>
            <a:r>
              <a:rPr lang="en-US" dirty="0"/>
              <a:t> un travail </a:t>
            </a:r>
            <a:r>
              <a:rPr lang="en-US" dirty="0" err="1"/>
              <a:t>efficace</a:t>
            </a:r>
            <a:r>
              <a:rPr lang="en-US" dirty="0"/>
              <a:t>, </a:t>
            </a:r>
            <a:r>
              <a:rPr lang="en-US" dirty="0" err="1"/>
              <a:t>collaboratif</a:t>
            </a:r>
            <a:r>
              <a:rPr lang="en-US" dirty="0"/>
              <a:t> et </a:t>
            </a:r>
            <a:r>
              <a:rPr lang="en-US" dirty="0" err="1"/>
              <a:t>structuré</a:t>
            </a:r>
            <a:r>
              <a:rPr lang="en-US" dirty="0"/>
              <a:t>.</a:t>
            </a:r>
          </a:p>
          <a:p>
            <a:endParaRPr lang="en-US" dirty="0"/>
          </a:p>
          <a:p>
            <a:r>
              <a:rPr lang="en-US" dirty="0" err="1"/>
              <a:t>Côté</a:t>
            </a:r>
            <a:r>
              <a:rPr lang="en-US" dirty="0"/>
              <a:t> </a:t>
            </a:r>
            <a:r>
              <a:rPr lang="en-US" dirty="0" err="1"/>
              <a:t>développement</a:t>
            </a:r>
            <a:r>
              <a:rPr lang="en-US" dirty="0"/>
              <a:t>, </a:t>
            </a:r>
            <a:r>
              <a:rPr lang="en-US" dirty="0" err="1"/>
              <a:t>j’ai</a:t>
            </a:r>
            <a:r>
              <a:rPr lang="en-US" dirty="0"/>
              <a:t> </a:t>
            </a:r>
            <a:r>
              <a:rPr lang="en-US" dirty="0" err="1"/>
              <a:t>principalement</a:t>
            </a:r>
            <a:r>
              <a:rPr lang="en-US" dirty="0"/>
              <a:t> </a:t>
            </a:r>
            <a:r>
              <a:rPr lang="en-US" dirty="0" err="1"/>
              <a:t>utilisé</a:t>
            </a:r>
            <a:r>
              <a:rPr lang="en-US" dirty="0"/>
              <a:t> </a:t>
            </a:r>
            <a:r>
              <a:rPr lang="en-US" dirty="0" err="1"/>
              <a:t>PHPStorm</a:t>
            </a:r>
            <a:r>
              <a:rPr lang="en-US" dirty="0"/>
              <a:t>, un </a:t>
            </a:r>
            <a:r>
              <a:rPr lang="en-US" dirty="0" err="1"/>
              <a:t>environnement</a:t>
            </a:r>
            <a:r>
              <a:rPr lang="en-US" dirty="0"/>
              <a:t> de </a:t>
            </a:r>
            <a:r>
              <a:rPr lang="en-US" dirty="0" err="1"/>
              <a:t>développement</a:t>
            </a:r>
            <a:r>
              <a:rPr lang="en-US" dirty="0"/>
              <a:t> </a:t>
            </a:r>
            <a:r>
              <a:rPr lang="en-US" dirty="0" err="1"/>
              <a:t>intégré</a:t>
            </a:r>
            <a:r>
              <a:rPr lang="en-US" dirty="0"/>
              <a:t> puissant et </a:t>
            </a:r>
            <a:r>
              <a:rPr lang="en-US" dirty="0" err="1"/>
              <a:t>adapté</a:t>
            </a:r>
            <a:r>
              <a:rPr lang="en-US" dirty="0"/>
              <a:t> </a:t>
            </a:r>
            <a:r>
              <a:rPr lang="en-US" dirty="0" err="1"/>
              <a:t>à</a:t>
            </a:r>
            <a:r>
              <a:rPr lang="en-US" dirty="0"/>
              <a:t> Symfony. Pour la gestion des versions du code source, </a:t>
            </a:r>
            <a:r>
              <a:rPr lang="en-US" dirty="0" err="1"/>
              <a:t>j’ai</a:t>
            </a:r>
            <a:r>
              <a:rPr lang="en-US" dirty="0"/>
              <a:t> </a:t>
            </a:r>
            <a:r>
              <a:rPr lang="en-US" dirty="0" err="1"/>
              <a:t>utilisé</a:t>
            </a:r>
            <a:r>
              <a:rPr lang="en-US" dirty="0"/>
              <a:t> Git, avec la </a:t>
            </a:r>
            <a:r>
              <a:rPr lang="en-US" dirty="0" err="1"/>
              <a:t>plateforme</a:t>
            </a:r>
            <a:r>
              <a:rPr lang="en-US" dirty="0"/>
              <a:t> GitLab pour le </a:t>
            </a:r>
            <a:r>
              <a:rPr lang="en-US" dirty="0" err="1"/>
              <a:t>dépôt</a:t>
            </a:r>
            <a:r>
              <a:rPr lang="en-US" dirty="0"/>
              <a:t>, la collaboration.</a:t>
            </a:r>
          </a:p>
          <a:p>
            <a:endParaRPr lang="en-US" dirty="0"/>
          </a:p>
          <a:p>
            <a:r>
              <a:rPr lang="en-US" dirty="0"/>
              <a:t>Pour la gestion de la base de </a:t>
            </a:r>
            <a:r>
              <a:rPr lang="en-US" dirty="0" err="1"/>
              <a:t>données</a:t>
            </a:r>
            <a:r>
              <a:rPr lang="en-US" dirty="0"/>
              <a:t>, le </a:t>
            </a:r>
            <a:r>
              <a:rPr lang="en-US" dirty="0" err="1"/>
              <a:t>projet</a:t>
            </a:r>
            <a:r>
              <a:rPr lang="en-US" dirty="0"/>
              <a:t> </a:t>
            </a:r>
            <a:r>
              <a:rPr lang="en-US" dirty="0" err="1"/>
              <a:t>s’appuie</a:t>
            </a:r>
            <a:r>
              <a:rPr lang="en-US" dirty="0"/>
              <a:t> sur MariaDB, un </a:t>
            </a:r>
            <a:r>
              <a:rPr lang="en-US" dirty="0" err="1"/>
              <a:t>système</a:t>
            </a:r>
            <a:r>
              <a:rPr lang="en-US" dirty="0"/>
              <a:t> de gestion de base de </a:t>
            </a:r>
            <a:r>
              <a:rPr lang="en-US" dirty="0" err="1"/>
              <a:t>données</a:t>
            </a:r>
            <a:r>
              <a:rPr lang="en-US" dirty="0"/>
              <a:t> </a:t>
            </a:r>
            <a:r>
              <a:rPr lang="en-US" dirty="0" err="1"/>
              <a:t>relationnelle</a:t>
            </a:r>
            <a:r>
              <a:rPr lang="en-US" dirty="0"/>
              <a:t> </a:t>
            </a:r>
            <a:r>
              <a:rPr lang="en-US" dirty="0" err="1"/>
              <a:t>robuste</a:t>
            </a:r>
            <a:r>
              <a:rPr lang="en-US" dirty="0"/>
              <a:t> et performant, </a:t>
            </a:r>
            <a:r>
              <a:rPr lang="en-US" dirty="0" err="1"/>
              <a:t>permettant</a:t>
            </a:r>
            <a:r>
              <a:rPr lang="en-US" dirty="0"/>
              <a:t> de stocker les </a:t>
            </a:r>
            <a:r>
              <a:rPr lang="en-US" dirty="0" err="1"/>
              <a:t>données</a:t>
            </a:r>
            <a:r>
              <a:rPr lang="en-US" dirty="0"/>
              <a:t> </a:t>
            </a:r>
            <a:r>
              <a:rPr lang="en-US" dirty="0" err="1"/>
              <a:t>nécessaires</a:t>
            </a:r>
            <a:r>
              <a:rPr lang="en-US" dirty="0"/>
              <a:t> </a:t>
            </a:r>
            <a:r>
              <a:rPr lang="en-US" dirty="0" err="1"/>
              <a:t>comme</a:t>
            </a:r>
            <a:r>
              <a:rPr lang="en-US" dirty="0"/>
              <a:t> les configurations et tokens.</a:t>
            </a:r>
          </a:p>
          <a:p>
            <a:endParaRPr lang="en-US" dirty="0"/>
          </a:p>
          <a:p>
            <a:r>
              <a:rPr lang="en-US" dirty="0"/>
              <a:t>Pour </a:t>
            </a:r>
            <a:r>
              <a:rPr lang="en-US" dirty="0" err="1"/>
              <a:t>faciliter</a:t>
            </a:r>
            <a:r>
              <a:rPr lang="en-US" dirty="0"/>
              <a:t> la configuration et le </a:t>
            </a:r>
            <a:r>
              <a:rPr lang="en-US" dirty="0" err="1"/>
              <a:t>déploiement</a:t>
            </a:r>
            <a:r>
              <a:rPr lang="en-US" dirty="0"/>
              <a:t> local, </a:t>
            </a:r>
            <a:r>
              <a:rPr lang="en-US" dirty="0" err="1"/>
              <a:t>j’ai</a:t>
            </a:r>
            <a:r>
              <a:rPr lang="en-US" dirty="0"/>
              <a:t> </a:t>
            </a:r>
            <a:r>
              <a:rPr lang="en-US" dirty="0" err="1"/>
              <a:t>utilisé</a:t>
            </a:r>
            <a:r>
              <a:rPr lang="en-US" dirty="0"/>
              <a:t> XAMPP, qui </a:t>
            </a:r>
            <a:r>
              <a:rPr lang="en-US" dirty="0" err="1"/>
              <a:t>regroupe</a:t>
            </a:r>
            <a:r>
              <a:rPr lang="en-US" dirty="0"/>
              <a:t> Apache, PHP et MariaDB dans un </a:t>
            </a:r>
            <a:r>
              <a:rPr lang="en-US" dirty="0" err="1"/>
              <a:t>environnement</a:t>
            </a:r>
            <a:r>
              <a:rPr lang="en-US" dirty="0"/>
              <a:t> simple </a:t>
            </a:r>
            <a:r>
              <a:rPr lang="en-US" dirty="0" err="1"/>
              <a:t>à</a:t>
            </a:r>
            <a:r>
              <a:rPr lang="en-US" dirty="0"/>
              <a:t> installer.</a:t>
            </a:r>
          </a:p>
          <a:p>
            <a:endParaRPr lang="en-US" dirty="0"/>
          </a:p>
          <a:p>
            <a:r>
              <a:rPr lang="en-US" dirty="0" err="1"/>
              <a:t>En</a:t>
            </a:r>
            <a:r>
              <a:rPr lang="en-US" dirty="0"/>
              <a:t> </a:t>
            </a:r>
            <a:r>
              <a:rPr lang="en-US" dirty="0" err="1"/>
              <a:t>termes</a:t>
            </a:r>
            <a:r>
              <a:rPr lang="en-US" dirty="0"/>
              <a:t> de collaboration et de gestion </a:t>
            </a:r>
            <a:r>
              <a:rPr lang="en-US" dirty="0" err="1"/>
              <a:t>documentaire</a:t>
            </a:r>
            <a:r>
              <a:rPr lang="en-US" dirty="0"/>
              <a:t>, </a:t>
            </a:r>
            <a:r>
              <a:rPr lang="en-US" dirty="0" err="1"/>
              <a:t>j’ai</a:t>
            </a:r>
            <a:r>
              <a:rPr lang="en-US" dirty="0"/>
              <a:t> </a:t>
            </a:r>
            <a:r>
              <a:rPr lang="en-US" dirty="0" err="1"/>
              <a:t>utilisé</a:t>
            </a:r>
            <a:r>
              <a:rPr lang="en-US" dirty="0"/>
              <a:t> les </a:t>
            </a:r>
            <a:r>
              <a:rPr lang="en-US" dirty="0" err="1"/>
              <a:t>outils</a:t>
            </a:r>
            <a:r>
              <a:rPr lang="en-US" dirty="0"/>
              <a:t> de la suite Microsoft Office pour la </a:t>
            </a:r>
            <a:r>
              <a:rPr lang="en-US" dirty="0" err="1"/>
              <a:t>rédaction</a:t>
            </a:r>
            <a:r>
              <a:rPr lang="en-US" dirty="0"/>
              <a:t> du rapport, </a:t>
            </a:r>
            <a:r>
              <a:rPr lang="en-US" dirty="0" err="1"/>
              <a:t>ainsi</a:t>
            </a:r>
            <a:r>
              <a:rPr lang="en-US" dirty="0"/>
              <a:t> que Microsoft Teams et OneDrive pour la communication, le partage des documents et la coordination avec </a:t>
            </a:r>
            <a:r>
              <a:rPr lang="en-US" dirty="0" err="1"/>
              <a:t>l’équipe</a:t>
            </a:r>
            <a:r>
              <a:rPr lang="en-US" dirty="0"/>
              <a:t>.</a:t>
            </a:r>
          </a:p>
          <a:p>
            <a:endParaRPr lang="en-US" dirty="0"/>
          </a:p>
          <a:p>
            <a:r>
              <a:rPr lang="en-US" dirty="0" err="1"/>
              <a:t>Enfin</a:t>
            </a:r>
            <a:r>
              <a:rPr lang="en-US" dirty="0"/>
              <a:t>, pour la </a:t>
            </a:r>
            <a:r>
              <a:rPr lang="en-US" dirty="0" err="1"/>
              <a:t>modélisation</a:t>
            </a:r>
            <a:r>
              <a:rPr lang="en-US" dirty="0"/>
              <a:t> et la </a:t>
            </a:r>
            <a:r>
              <a:rPr lang="en-US" dirty="0" err="1"/>
              <a:t>création</a:t>
            </a:r>
            <a:r>
              <a:rPr lang="en-US" dirty="0"/>
              <a:t> des </a:t>
            </a:r>
            <a:r>
              <a:rPr lang="en-US" dirty="0" err="1"/>
              <a:t>diagrammes</a:t>
            </a:r>
            <a:r>
              <a:rPr lang="en-US" dirty="0"/>
              <a:t> UML, </a:t>
            </a:r>
            <a:r>
              <a:rPr lang="en-US" dirty="0" err="1"/>
              <a:t>j’ai</a:t>
            </a:r>
            <a:r>
              <a:rPr lang="en-US" dirty="0"/>
              <a:t> </a:t>
            </a:r>
            <a:r>
              <a:rPr lang="en-US" dirty="0" err="1"/>
              <a:t>eu</a:t>
            </a:r>
            <a:r>
              <a:rPr lang="en-US" dirty="0"/>
              <a:t> </a:t>
            </a:r>
            <a:r>
              <a:rPr lang="en-US" dirty="0" err="1"/>
              <a:t>recours</a:t>
            </a:r>
            <a:r>
              <a:rPr lang="en-US" dirty="0"/>
              <a:t> </a:t>
            </a:r>
            <a:r>
              <a:rPr lang="en-US" dirty="0" err="1"/>
              <a:t>à</a:t>
            </a:r>
            <a:r>
              <a:rPr lang="en-US" dirty="0"/>
              <a:t> </a:t>
            </a:r>
            <a:r>
              <a:rPr lang="en-US" dirty="0" err="1"/>
              <a:t>Lucidchart</a:t>
            </a:r>
            <a:r>
              <a:rPr lang="en-US" dirty="0"/>
              <a:t>, un </a:t>
            </a:r>
            <a:r>
              <a:rPr lang="en-US" dirty="0" err="1"/>
              <a:t>outil</a:t>
            </a:r>
            <a:r>
              <a:rPr lang="en-US" dirty="0"/>
              <a:t> </a:t>
            </a:r>
            <a:r>
              <a:rPr lang="en-US" dirty="0" err="1"/>
              <a:t>en</a:t>
            </a:r>
            <a:r>
              <a:rPr lang="en-US" dirty="0"/>
              <a:t> </a:t>
            </a:r>
            <a:r>
              <a:rPr lang="en-US" dirty="0" err="1"/>
              <a:t>ligne</a:t>
            </a:r>
            <a:r>
              <a:rPr lang="en-US" dirty="0"/>
              <a:t> </a:t>
            </a:r>
            <a:r>
              <a:rPr lang="en-US" dirty="0" err="1"/>
              <a:t>intuitif</a:t>
            </a:r>
            <a:r>
              <a:rPr lang="en-US" dirty="0"/>
              <a:t> et </a:t>
            </a:r>
            <a:r>
              <a:rPr lang="en-US" dirty="0" err="1"/>
              <a:t>efficace</a:t>
            </a:r>
            <a:r>
              <a:rPr lang="en-US" dirty="0"/>
              <a:t>.</a:t>
            </a:r>
          </a:p>
          <a:p>
            <a:endParaRPr lang="en-US" dirty="0"/>
          </a:p>
          <a:p>
            <a:r>
              <a:rPr lang="en-US" dirty="0" err="1"/>
              <a:t>Ces</a:t>
            </a:r>
            <a:r>
              <a:rPr lang="en-US" dirty="0"/>
              <a:t> </a:t>
            </a:r>
            <a:r>
              <a:rPr lang="en-US" dirty="0" err="1"/>
              <a:t>outils</a:t>
            </a:r>
            <a:r>
              <a:rPr lang="en-US" dirty="0"/>
              <a:t> </a:t>
            </a:r>
            <a:r>
              <a:rPr lang="en-US" dirty="0" err="1"/>
              <a:t>combinés</a:t>
            </a:r>
            <a:r>
              <a:rPr lang="en-US" dirty="0"/>
              <a:t> </a:t>
            </a:r>
            <a:r>
              <a:rPr lang="en-US" dirty="0" err="1"/>
              <a:t>ont</a:t>
            </a:r>
            <a:r>
              <a:rPr lang="en-US" dirty="0"/>
              <a:t> </a:t>
            </a:r>
            <a:r>
              <a:rPr lang="en-US" dirty="0" err="1"/>
              <a:t>permis</a:t>
            </a:r>
            <a:r>
              <a:rPr lang="en-US" dirty="0"/>
              <a:t> de </a:t>
            </a:r>
            <a:r>
              <a:rPr lang="en-US" dirty="0" err="1"/>
              <a:t>garantir</a:t>
            </a:r>
            <a:r>
              <a:rPr lang="en-US" dirty="0"/>
              <a:t> un </a:t>
            </a:r>
            <a:r>
              <a:rPr lang="en-US" dirty="0" err="1"/>
              <a:t>environnement</a:t>
            </a:r>
            <a:r>
              <a:rPr lang="en-US" dirty="0"/>
              <a:t> de travail </a:t>
            </a:r>
            <a:r>
              <a:rPr lang="en-US" dirty="0" err="1"/>
              <a:t>complet</a:t>
            </a:r>
            <a:r>
              <a:rPr lang="en-US" dirty="0"/>
              <a:t>, </a:t>
            </a:r>
            <a:r>
              <a:rPr lang="en-US" dirty="0" err="1"/>
              <a:t>organisé</a:t>
            </a:r>
            <a:r>
              <a:rPr lang="en-US" dirty="0"/>
              <a:t> et </a:t>
            </a:r>
            <a:r>
              <a:rPr lang="en-US" dirty="0" err="1"/>
              <a:t>propice</a:t>
            </a:r>
            <a:r>
              <a:rPr lang="en-US" dirty="0"/>
              <a:t> </a:t>
            </a:r>
            <a:r>
              <a:rPr lang="en-US" dirty="0" err="1"/>
              <a:t>à</a:t>
            </a:r>
            <a:r>
              <a:rPr lang="en-US" dirty="0"/>
              <a:t> la </a:t>
            </a:r>
            <a:r>
              <a:rPr lang="en-US" dirty="0" err="1"/>
              <a:t>réussite</a:t>
            </a:r>
            <a:r>
              <a:rPr lang="en-US" dirty="0"/>
              <a:t> du </a:t>
            </a:r>
            <a:r>
              <a:rPr lang="en-US" dirty="0" err="1"/>
              <a:t>projet</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le cadre de ce projet, plusieurs langages, frameworks et technologies ont été mobilisés afin de développer une solution moderne, performante et sécurisée.</a:t>
            </a:r>
          </a:p>
          <a:p>
            <a:endParaRPr lang="en-US"/>
          </a:p>
          <a:p>
            <a:r>
              <a:rPr lang="en-US"/>
              <a:t>Le langage principal utilisé est PHP 8, qui offre de nombreuses fonctionnalités avancées et une meilleure performance, tout en assurant une bonne compatibilité avec le framework choisi.</a:t>
            </a:r>
          </a:p>
          <a:p>
            <a:endParaRPr lang="en-US"/>
          </a:p>
          <a:p>
            <a:r>
              <a:rPr lang="en-US"/>
              <a:t>Pour le développement, j’ai utilisé le framework Symfony, qui est une référence dans l’écosystème PHP grâce à sa modularité, sa robustesse et son architecture orientée composants. Symfony facilite la création de bundles réutilisables, comme celui que j’ai développé pour l’intégration des réseaux sociaux.</a:t>
            </a:r>
          </a:p>
          <a:p>
            <a:endParaRPr lang="en-US"/>
          </a:p>
          <a:p>
            <a:r>
              <a:rPr lang="en-US"/>
              <a:t>Le projet s’intègre également avec le CMS Ibexa, qui permet de gérer efficacement le contenu web via des blocs dynamiques. Le bundle développé s’appuie sur les capacités d’Ibexa pour afficher les publications LinkedIn de façon fluide et configurable.</a:t>
            </a:r>
          </a:p>
          <a:p>
            <a:endParaRPr lang="en-US"/>
          </a:p>
          <a:p>
            <a:r>
              <a:rPr lang="en-US"/>
              <a:t>Côté interface, le HTML a été utilisé pour structurer l’affichage des publications dans les blocs Ibexa.</a:t>
            </a:r>
          </a:p>
          <a:p>
            <a:endParaRPr lang="en-US"/>
          </a:p>
          <a:p>
            <a:r>
              <a:rPr lang="en-US"/>
              <a:t>Enfin, pour l’authentification sécurisée auprès de l’API LinkedIn, la gestion du protocole OAuth 2.0 a été mise en œuvre, garantissant une communication sécurisée et conforme aux bonnes pratiques. L’API LinkedIn elle-même a été exploitée pour récupérer les publications de manière automatique et en temps réel.</a:t>
            </a:r>
          </a:p>
          <a:p>
            <a:endParaRPr lang="en-US"/>
          </a:p>
          <a:p>
            <a:r>
              <a:rPr lang="en-US"/>
              <a:t>Ces choix technologiques ont permis de construire une solution robuste, flexible et parfaitement adaptée aux besoins du projet.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Pour assurer </a:t>
            </a:r>
            <a:r>
              <a:rPr lang="en-US" dirty="0" err="1"/>
              <a:t>une</a:t>
            </a:r>
            <a:r>
              <a:rPr lang="en-US" dirty="0"/>
              <a:t> bonne configuration de </a:t>
            </a:r>
            <a:r>
              <a:rPr lang="en-US" dirty="0" err="1"/>
              <a:t>mon</a:t>
            </a:r>
            <a:r>
              <a:rPr lang="en-US" dirty="0"/>
              <a:t> bundle Symfony </a:t>
            </a:r>
            <a:r>
              <a:rPr lang="en-US" dirty="0" err="1"/>
              <a:t>SocialMediaBundle</a:t>
            </a:r>
            <a:r>
              <a:rPr lang="en-US" dirty="0"/>
              <a:t>, </a:t>
            </a:r>
            <a:r>
              <a:rPr lang="en-US" dirty="0" err="1"/>
              <a:t>j’ai</a:t>
            </a:r>
            <a:r>
              <a:rPr lang="en-US" dirty="0"/>
              <a:t> </a:t>
            </a:r>
            <a:r>
              <a:rPr lang="en-US" dirty="0" err="1"/>
              <a:t>utilisé</a:t>
            </a:r>
            <a:r>
              <a:rPr lang="en-US" dirty="0"/>
              <a:t> un </a:t>
            </a:r>
            <a:r>
              <a:rPr lang="en-US" dirty="0" err="1"/>
              <a:t>mécanisme</a:t>
            </a:r>
            <a:r>
              <a:rPr lang="en-US" dirty="0"/>
              <a:t> standard dans Symfony </a:t>
            </a:r>
            <a:r>
              <a:rPr lang="en-US" dirty="0" err="1"/>
              <a:t>qu’on</a:t>
            </a:r>
            <a:r>
              <a:rPr lang="en-US" dirty="0"/>
              <a:t> </a:t>
            </a:r>
            <a:r>
              <a:rPr lang="en-US" dirty="0" err="1"/>
              <a:t>appelle</a:t>
            </a:r>
            <a:r>
              <a:rPr lang="en-US" dirty="0"/>
              <a:t> </a:t>
            </a:r>
            <a:r>
              <a:rPr lang="en-US" dirty="0" err="1"/>
              <a:t>une</a:t>
            </a:r>
            <a:r>
              <a:rPr lang="en-US" dirty="0"/>
              <a:t> extension de configuration de bundle, </a:t>
            </a:r>
            <a:r>
              <a:rPr lang="en-US" dirty="0" err="1"/>
              <a:t>ici</a:t>
            </a:r>
            <a:r>
              <a:rPr lang="en-US" dirty="0"/>
              <a:t> </a:t>
            </a:r>
            <a:r>
              <a:rPr lang="en-US" dirty="0" err="1"/>
              <a:t>nommée</a:t>
            </a:r>
            <a:r>
              <a:rPr lang="en-US" dirty="0"/>
              <a:t> </a:t>
            </a:r>
            <a:r>
              <a:rPr lang="en-US" dirty="0" err="1"/>
              <a:t>SocialMediaExtension</a:t>
            </a:r>
            <a:r>
              <a:rPr lang="en-US" dirty="0"/>
              <a:t>.</a:t>
            </a:r>
          </a:p>
          <a:p>
            <a:r>
              <a:rPr lang="en-US" dirty="0" err="1"/>
              <a:t>Cette</a:t>
            </a:r>
            <a:r>
              <a:rPr lang="en-US" dirty="0"/>
              <a:t> </a:t>
            </a:r>
            <a:r>
              <a:rPr lang="en-US" dirty="0" err="1"/>
              <a:t>classe</a:t>
            </a:r>
            <a:r>
              <a:rPr lang="en-US" dirty="0"/>
              <a:t> </a:t>
            </a:r>
            <a:r>
              <a:rPr lang="en-US" dirty="0" err="1"/>
              <a:t>est</a:t>
            </a:r>
            <a:r>
              <a:rPr lang="en-US" dirty="0"/>
              <a:t> </a:t>
            </a:r>
            <a:r>
              <a:rPr lang="en-US" dirty="0" err="1"/>
              <a:t>automatiquement</a:t>
            </a:r>
            <a:r>
              <a:rPr lang="en-US" dirty="0"/>
              <a:t> </a:t>
            </a:r>
            <a:r>
              <a:rPr lang="en-US" dirty="0" err="1"/>
              <a:t>détectée</a:t>
            </a:r>
            <a:r>
              <a:rPr lang="en-US" dirty="0"/>
              <a:t> et </a:t>
            </a:r>
            <a:r>
              <a:rPr lang="en-US" dirty="0" err="1"/>
              <a:t>exécutée</a:t>
            </a:r>
            <a:r>
              <a:rPr lang="en-US" dirty="0"/>
              <a:t> par Symfony </a:t>
            </a:r>
            <a:r>
              <a:rPr lang="en-US" dirty="0" err="1"/>
              <a:t>lorsque</a:t>
            </a:r>
            <a:r>
              <a:rPr lang="en-US" dirty="0"/>
              <a:t> </a:t>
            </a:r>
            <a:r>
              <a:rPr lang="en-US" dirty="0" err="1"/>
              <a:t>l’on</a:t>
            </a:r>
            <a:r>
              <a:rPr lang="en-US" dirty="0"/>
              <a:t> </a:t>
            </a:r>
            <a:r>
              <a:rPr lang="en-US" dirty="0" err="1"/>
              <a:t>utilise</a:t>
            </a:r>
            <a:r>
              <a:rPr lang="en-US" dirty="0"/>
              <a:t> </a:t>
            </a:r>
            <a:r>
              <a:rPr lang="en-US" dirty="0" err="1"/>
              <a:t>mon</a:t>
            </a:r>
            <a:r>
              <a:rPr lang="en-US" dirty="0"/>
              <a:t> bundle dans un </a:t>
            </a:r>
            <a:r>
              <a:rPr lang="en-US" dirty="0" err="1"/>
              <a:t>projet</a:t>
            </a:r>
            <a:r>
              <a:rPr lang="en-US" dirty="0"/>
              <a:t>.</a:t>
            </a:r>
          </a:p>
          <a:p>
            <a:r>
              <a:rPr lang="en-US" dirty="0"/>
              <a:t>Elle a deux </a:t>
            </a:r>
            <a:r>
              <a:rPr lang="en-US" dirty="0" err="1"/>
              <a:t>rôles</a:t>
            </a:r>
            <a:r>
              <a:rPr lang="en-US" dirty="0"/>
              <a:t> </a:t>
            </a:r>
            <a:r>
              <a:rPr lang="en-US" dirty="0" err="1"/>
              <a:t>principaux</a:t>
            </a:r>
            <a:r>
              <a:rPr lang="en-US" dirty="0"/>
              <a:t> :</a:t>
            </a:r>
          </a:p>
          <a:p>
            <a:r>
              <a:rPr lang="en-US" dirty="0" err="1"/>
              <a:t>Premièrement</a:t>
            </a:r>
            <a:r>
              <a:rPr lang="en-US" dirty="0"/>
              <a:t>, </a:t>
            </a:r>
            <a:r>
              <a:rPr lang="en-US" dirty="0" err="1"/>
              <a:t>elle</a:t>
            </a:r>
            <a:r>
              <a:rPr lang="en-US" dirty="0"/>
              <a:t> charge </a:t>
            </a:r>
            <a:r>
              <a:rPr lang="en-US" dirty="0" err="1"/>
              <a:t>dynamiquement</a:t>
            </a:r>
            <a:r>
              <a:rPr lang="en-US" dirty="0"/>
              <a:t> les services </a:t>
            </a:r>
            <a:r>
              <a:rPr lang="en-US" dirty="0" err="1"/>
              <a:t>déclarés</a:t>
            </a:r>
            <a:r>
              <a:rPr lang="en-US" dirty="0"/>
              <a:t> dans </a:t>
            </a:r>
            <a:r>
              <a:rPr lang="en-US" dirty="0" err="1"/>
              <a:t>mon</a:t>
            </a:r>
            <a:r>
              <a:rPr lang="en-US" dirty="0"/>
              <a:t> bundle, </a:t>
            </a:r>
            <a:r>
              <a:rPr lang="en-US" dirty="0" err="1"/>
              <a:t>en</a:t>
            </a:r>
            <a:r>
              <a:rPr lang="en-US" dirty="0"/>
              <a:t> important le </a:t>
            </a:r>
            <a:r>
              <a:rPr lang="en-US" dirty="0" err="1"/>
              <a:t>fichier</a:t>
            </a:r>
            <a:r>
              <a:rPr lang="en-US" dirty="0"/>
              <a:t> </a:t>
            </a:r>
            <a:r>
              <a:rPr lang="en-US" dirty="0" err="1"/>
              <a:t>services.yaml</a:t>
            </a:r>
            <a:r>
              <a:rPr lang="en-US" dirty="0"/>
              <a:t> </a:t>
            </a:r>
            <a:r>
              <a:rPr lang="en-US" dirty="0" err="1"/>
              <a:t>situé</a:t>
            </a:r>
            <a:r>
              <a:rPr lang="en-US" dirty="0"/>
              <a:t> dans Resources/config. </a:t>
            </a:r>
            <a:r>
              <a:rPr lang="en-US" dirty="0" err="1"/>
              <a:t>C’est</a:t>
            </a:r>
            <a:r>
              <a:rPr lang="en-US" dirty="0"/>
              <a:t> </a:t>
            </a:r>
            <a:r>
              <a:rPr lang="en-US" dirty="0" err="1"/>
              <a:t>ce</a:t>
            </a:r>
            <a:r>
              <a:rPr lang="en-US" dirty="0"/>
              <a:t> qui </a:t>
            </a:r>
            <a:r>
              <a:rPr lang="en-US" dirty="0" err="1"/>
              <a:t>permet</a:t>
            </a:r>
            <a:r>
              <a:rPr lang="en-US" dirty="0"/>
              <a:t> </a:t>
            </a:r>
            <a:r>
              <a:rPr lang="en-US" dirty="0" err="1"/>
              <a:t>d’enregistrer</a:t>
            </a:r>
            <a:r>
              <a:rPr lang="en-US" dirty="0"/>
              <a:t> </a:t>
            </a:r>
            <a:r>
              <a:rPr lang="en-US" dirty="0" err="1"/>
              <a:t>automatiquement</a:t>
            </a:r>
            <a:r>
              <a:rPr lang="en-US" dirty="0"/>
              <a:t> </a:t>
            </a:r>
            <a:r>
              <a:rPr lang="en-US" dirty="0" err="1"/>
              <a:t>tous</a:t>
            </a:r>
            <a:r>
              <a:rPr lang="en-US" dirty="0"/>
              <a:t> les services </a:t>
            </a:r>
            <a:r>
              <a:rPr lang="en-US" dirty="0" err="1"/>
              <a:t>comme</a:t>
            </a:r>
            <a:r>
              <a:rPr lang="en-US" dirty="0"/>
              <a:t> </a:t>
            </a:r>
            <a:r>
              <a:rPr lang="en-US" dirty="0" err="1"/>
              <a:t>OAuthClient</a:t>
            </a:r>
            <a:r>
              <a:rPr lang="en-US" dirty="0"/>
              <a:t>, </a:t>
            </a:r>
            <a:r>
              <a:rPr lang="en-US" dirty="0" err="1"/>
              <a:t>LinkedinApiService</a:t>
            </a:r>
            <a:r>
              <a:rPr lang="en-US" dirty="0"/>
              <a:t>, </a:t>
            </a:r>
            <a:r>
              <a:rPr lang="en-US" dirty="0" err="1"/>
              <a:t>ou</a:t>
            </a:r>
            <a:r>
              <a:rPr lang="en-US" dirty="0"/>
              <a:t> </a:t>
            </a:r>
            <a:r>
              <a:rPr lang="en-US" dirty="0" err="1"/>
              <a:t>d’autres</a:t>
            </a:r>
            <a:r>
              <a:rPr lang="en-US" dirty="0"/>
              <a:t> </a:t>
            </a:r>
            <a:r>
              <a:rPr lang="en-US" dirty="0" err="1"/>
              <a:t>composants</a:t>
            </a:r>
            <a:r>
              <a:rPr lang="en-US" dirty="0"/>
              <a:t> que </a:t>
            </a:r>
            <a:r>
              <a:rPr lang="en-US" dirty="0" err="1"/>
              <a:t>j’ai</a:t>
            </a:r>
            <a:r>
              <a:rPr lang="en-US" dirty="0"/>
              <a:t> </a:t>
            </a:r>
            <a:r>
              <a:rPr lang="en-US" dirty="0" err="1"/>
              <a:t>développés</a:t>
            </a:r>
            <a:r>
              <a:rPr lang="en-US" dirty="0"/>
              <a:t>.</a:t>
            </a:r>
          </a:p>
          <a:p>
            <a:r>
              <a:rPr lang="en-US" dirty="0" err="1"/>
              <a:t>Deuxièmement</a:t>
            </a:r>
            <a:r>
              <a:rPr lang="en-US" dirty="0"/>
              <a:t>, </a:t>
            </a:r>
            <a:r>
              <a:rPr lang="en-US" dirty="0" err="1"/>
              <a:t>elle</a:t>
            </a:r>
            <a:r>
              <a:rPr lang="en-US" dirty="0"/>
              <a:t> </a:t>
            </a:r>
            <a:r>
              <a:rPr lang="en-US" dirty="0" err="1"/>
              <a:t>récupère</a:t>
            </a:r>
            <a:r>
              <a:rPr lang="en-US" dirty="0"/>
              <a:t> les </a:t>
            </a:r>
            <a:r>
              <a:rPr lang="en-US" dirty="0" err="1"/>
              <a:t>paramètres</a:t>
            </a:r>
            <a:r>
              <a:rPr lang="en-US" dirty="0"/>
              <a:t> de configuration </a:t>
            </a:r>
            <a:r>
              <a:rPr lang="en-US" dirty="0" err="1"/>
              <a:t>personnalisés</a:t>
            </a:r>
            <a:r>
              <a:rPr lang="en-US" dirty="0"/>
              <a:t> </a:t>
            </a:r>
            <a:r>
              <a:rPr lang="en-US" dirty="0" err="1"/>
              <a:t>définis</a:t>
            </a:r>
            <a:r>
              <a:rPr lang="en-US" dirty="0"/>
              <a:t> par </a:t>
            </a:r>
            <a:r>
              <a:rPr lang="en-US" dirty="0" err="1"/>
              <a:t>l’utilisateur</a:t>
            </a:r>
            <a:r>
              <a:rPr lang="en-US" dirty="0"/>
              <a:t> dans son </a:t>
            </a:r>
            <a:r>
              <a:rPr lang="en-US" dirty="0" err="1"/>
              <a:t>projet</a:t>
            </a:r>
            <a:r>
              <a:rPr lang="en-US" dirty="0"/>
              <a:t> Symfony. Par </a:t>
            </a:r>
            <a:r>
              <a:rPr lang="en-US" dirty="0" err="1"/>
              <a:t>exemple</a:t>
            </a:r>
            <a:r>
              <a:rPr lang="en-US" dirty="0"/>
              <a:t> : le </a:t>
            </a:r>
            <a:r>
              <a:rPr lang="en-US" dirty="0" err="1"/>
              <a:t>client_id</a:t>
            </a:r>
            <a:r>
              <a:rPr lang="en-US" dirty="0"/>
              <a:t>, le </a:t>
            </a:r>
            <a:r>
              <a:rPr lang="en-US" dirty="0" err="1"/>
              <a:t>client_secret</a:t>
            </a:r>
            <a:r>
              <a:rPr lang="en-US" dirty="0"/>
              <a:t>, et </a:t>
            </a:r>
            <a:r>
              <a:rPr lang="en-US" dirty="0" err="1"/>
              <a:t>l’URL</a:t>
            </a:r>
            <a:r>
              <a:rPr lang="en-US" dirty="0"/>
              <a:t> de redirection pour </a:t>
            </a:r>
            <a:r>
              <a:rPr lang="en-US" dirty="0" err="1"/>
              <a:t>l’authentification</a:t>
            </a:r>
            <a:r>
              <a:rPr lang="en-US" dirty="0"/>
              <a:t> OAuth avec LinkedIn.</a:t>
            </a:r>
          </a:p>
          <a:p>
            <a:r>
              <a:rPr lang="en-US" dirty="0" err="1"/>
              <a:t>Ces</a:t>
            </a:r>
            <a:r>
              <a:rPr lang="en-US" dirty="0"/>
              <a:t> </a:t>
            </a:r>
            <a:r>
              <a:rPr lang="en-US" dirty="0" err="1"/>
              <a:t>valeurs</a:t>
            </a:r>
            <a:r>
              <a:rPr lang="en-US" dirty="0"/>
              <a:t> </a:t>
            </a:r>
            <a:r>
              <a:rPr lang="en-US" dirty="0" err="1"/>
              <a:t>sont</a:t>
            </a:r>
            <a:r>
              <a:rPr lang="en-US" dirty="0"/>
              <a:t> </a:t>
            </a:r>
            <a:r>
              <a:rPr lang="en-US" dirty="0" err="1"/>
              <a:t>validées</a:t>
            </a:r>
            <a:r>
              <a:rPr lang="en-US" dirty="0"/>
              <a:t> via </a:t>
            </a:r>
            <a:r>
              <a:rPr lang="en-US" dirty="0" err="1"/>
              <a:t>une</a:t>
            </a:r>
            <a:r>
              <a:rPr lang="en-US" dirty="0"/>
              <a:t> </a:t>
            </a:r>
            <a:r>
              <a:rPr lang="en-US" dirty="0" err="1"/>
              <a:t>autre</a:t>
            </a:r>
            <a:r>
              <a:rPr lang="en-US" dirty="0"/>
              <a:t> </a:t>
            </a:r>
            <a:r>
              <a:rPr lang="en-US" dirty="0" err="1"/>
              <a:t>classe</a:t>
            </a:r>
            <a:r>
              <a:rPr lang="en-US" dirty="0"/>
              <a:t> que </a:t>
            </a:r>
            <a:r>
              <a:rPr lang="en-US" dirty="0" err="1"/>
              <a:t>j’ai</a:t>
            </a:r>
            <a:r>
              <a:rPr lang="en-US" dirty="0"/>
              <a:t> </a:t>
            </a:r>
            <a:r>
              <a:rPr lang="en-US" dirty="0" err="1"/>
              <a:t>créée</a:t>
            </a:r>
            <a:r>
              <a:rPr lang="en-US" dirty="0"/>
              <a:t>, </a:t>
            </a:r>
            <a:r>
              <a:rPr lang="en-US" dirty="0" err="1"/>
              <a:t>Configuration.php</a:t>
            </a:r>
            <a:r>
              <a:rPr lang="en-US" dirty="0"/>
              <a:t>, qui </a:t>
            </a:r>
            <a:r>
              <a:rPr lang="en-US" dirty="0" err="1"/>
              <a:t>définit</a:t>
            </a:r>
            <a:r>
              <a:rPr lang="en-US" dirty="0"/>
              <a:t> la structure </a:t>
            </a:r>
            <a:r>
              <a:rPr lang="en-US" dirty="0" err="1"/>
              <a:t>autorisée</a:t>
            </a:r>
            <a:r>
              <a:rPr lang="en-US" dirty="0"/>
              <a:t> et les </a:t>
            </a:r>
            <a:r>
              <a:rPr lang="en-US" dirty="0" err="1"/>
              <a:t>contraintes</a:t>
            </a:r>
            <a:r>
              <a:rPr lang="en-US" dirty="0"/>
              <a:t> (</a:t>
            </a:r>
            <a:r>
              <a:rPr lang="en-US" dirty="0" err="1"/>
              <a:t>comme</a:t>
            </a:r>
            <a:r>
              <a:rPr lang="en-US" dirty="0"/>
              <a:t> </a:t>
            </a:r>
            <a:r>
              <a:rPr lang="en-US" dirty="0" err="1"/>
              <a:t>isRequired</a:t>
            </a:r>
            <a:r>
              <a:rPr lang="en-US" dirty="0"/>
              <a:t>()).</a:t>
            </a:r>
          </a:p>
          <a:p>
            <a:r>
              <a:rPr lang="en-US" dirty="0"/>
              <a:t>Ensuite, </a:t>
            </a:r>
            <a:r>
              <a:rPr lang="en-US" dirty="0" err="1"/>
              <a:t>elles</a:t>
            </a:r>
            <a:r>
              <a:rPr lang="en-US" dirty="0"/>
              <a:t> </a:t>
            </a:r>
            <a:r>
              <a:rPr lang="en-US" dirty="0" err="1"/>
              <a:t>sont</a:t>
            </a:r>
            <a:r>
              <a:rPr lang="en-US" dirty="0"/>
              <a:t> </a:t>
            </a:r>
            <a:r>
              <a:rPr lang="en-US" dirty="0" err="1"/>
              <a:t>injectées</a:t>
            </a:r>
            <a:r>
              <a:rPr lang="en-US" dirty="0"/>
              <a:t> </a:t>
            </a:r>
            <a:r>
              <a:rPr lang="en-US" dirty="0" err="1"/>
              <a:t>comme</a:t>
            </a:r>
            <a:r>
              <a:rPr lang="en-US" dirty="0"/>
              <a:t> </a:t>
            </a:r>
            <a:r>
              <a:rPr lang="en-US" dirty="0" err="1"/>
              <a:t>paramètres</a:t>
            </a:r>
            <a:r>
              <a:rPr lang="en-US" dirty="0"/>
              <a:t> dans le </a:t>
            </a:r>
            <a:r>
              <a:rPr lang="en-US" dirty="0" err="1"/>
              <a:t>conteneur</a:t>
            </a:r>
            <a:r>
              <a:rPr lang="en-US" dirty="0"/>
              <a:t> de services Symfony, avec des </a:t>
            </a:r>
            <a:r>
              <a:rPr lang="en-US" dirty="0" err="1"/>
              <a:t>noms</a:t>
            </a:r>
            <a:r>
              <a:rPr lang="en-US" dirty="0"/>
              <a:t> </a:t>
            </a:r>
            <a:r>
              <a:rPr lang="en-US" dirty="0" err="1"/>
              <a:t>comme</a:t>
            </a:r>
            <a:r>
              <a:rPr lang="en-US" dirty="0"/>
              <a:t> :</a:t>
            </a:r>
          </a:p>
          <a:p>
            <a:r>
              <a:rPr lang="en-US" dirty="0" err="1"/>
              <a:t>social_media.linkedin.client_id</a:t>
            </a:r>
            <a:endParaRPr lang="en-US" dirty="0"/>
          </a:p>
          <a:p>
            <a:r>
              <a:rPr lang="en-US" dirty="0" err="1"/>
              <a:t>social_media.linkedin.client_secret</a:t>
            </a:r>
            <a:endParaRPr lang="en-US" dirty="0"/>
          </a:p>
          <a:p>
            <a:r>
              <a:rPr lang="en-US" dirty="0" err="1"/>
              <a:t>social_media.linkedin.redirect_uri</a:t>
            </a:r>
            <a:endParaRPr lang="en-US" dirty="0"/>
          </a:p>
          <a:p>
            <a:r>
              <a:rPr lang="en-US" dirty="0" err="1"/>
              <a:t>Cela</a:t>
            </a:r>
            <a:r>
              <a:rPr lang="en-US" dirty="0"/>
              <a:t> </a:t>
            </a:r>
            <a:r>
              <a:rPr lang="en-US" dirty="0" err="1"/>
              <a:t>permet</a:t>
            </a:r>
            <a:r>
              <a:rPr lang="en-US" dirty="0"/>
              <a:t> </a:t>
            </a:r>
            <a:r>
              <a:rPr lang="en-US" dirty="0" err="1"/>
              <a:t>d’injecter</a:t>
            </a:r>
            <a:r>
              <a:rPr lang="en-US" dirty="0"/>
              <a:t> </a:t>
            </a:r>
            <a:r>
              <a:rPr lang="en-US" dirty="0" err="1"/>
              <a:t>facilement</a:t>
            </a:r>
            <a:r>
              <a:rPr lang="en-US" dirty="0"/>
              <a:t> </a:t>
            </a:r>
            <a:r>
              <a:rPr lang="en-US" dirty="0" err="1"/>
              <a:t>ces</a:t>
            </a:r>
            <a:r>
              <a:rPr lang="en-US" dirty="0"/>
              <a:t> </a:t>
            </a:r>
            <a:r>
              <a:rPr lang="en-US" dirty="0" err="1"/>
              <a:t>valeurs</a:t>
            </a:r>
            <a:r>
              <a:rPr lang="en-US" dirty="0"/>
              <a:t> dans </a:t>
            </a:r>
            <a:r>
              <a:rPr lang="en-US" dirty="0" err="1"/>
              <a:t>mes</a:t>
            </a:r>
            <a:r>
              <a:rPr lang="en-US" dirty="0"/>
              <a:t> services, tout </a:t>
            </a:r>
            <a:r>
              <a:rPr lang="en-US" dirty="0" err="1"/>
              <a:t>en</a:t>
            </a:r>
            <a:r>
              <a:rPr lang="en-US" dirty="0"/>
              <a:t> </a:t>
            </a:r>
            <a:r>
              <a:rPr lang="en-US" dirty="0" err="1"/>
              <a:t>séparant</a:t>
            </a:r>
            <a:r>
              <a:rPr lang="en-US" dirty="0"/>
              <a:t> </a:t>
            </a:r>
            <a:r>
              <a:rPr lang="en-US" dirty="0" err="1"/>
              <a:t>clairement</a:t>
            </a:r>
            <a:r>
              <a:rPr lang="en-US" dirty="0"/>
              <a:t> la configuration du code métier.</a:t>
            </a:r>
          </a:p>
          <a:p>
            <a:r>
              <a:rPr lang="en-US" dirty="0"/>
              <a:t>Ce </a:t>
            </a:r>
            <a:r>
              <a:rPr lang="en-US" dirty="0" err="1"/>
              <a:t>système</a:t>
            </a:r>
            <a:r>
              <a:rPr lang="en-US" dirty="0"/>
              <a:t> </a:t>
            </a:r>
            <a:r>
              <a:rPr lang="en-US" dirty="0" err="1"/>
              <a:t>apporte</a:t>
            </a:r>
            <a:r>
              <a:rPr lang="en-US" dirty="0"/>
              <a:t> </a:t>
            </a:r>
            <a:r>
              <a:rPr lang="en-US" dirty="0" err="1"/>
              <a:t>plusieurs</a:t>
            </a:r>
            <a:r>
              <a:rPr lang="en-US" dirty="0"/>
              <a:t> </a:t>
            </a:r>
            <a:r>
              <a:rPr lang="en-US" dirty="0" err="1"/>
              <a:t>avantages</a:t>
            </a:r>
            <a:r>
              <a:rPr lang="en-US" dirty="0"/>
              <a:t> :</a:t>
            </a:r>
          </a:p>
          <a:p>
            <a:r>
              <a:rPr lang="en-US" dirty="0"/>
              <a:t>Il rend </a:t>
            </a:r>
            <a:r>
              <a:rPr lang="en-US" dirty="0" err="1"/>
              <a:t>mon</a:t>
            </a:r>
            <a:r>
              <a:rPr lang="en-US" dirty="0"/>
              <a:t> bundle </a:t>
            </a:r>
            <a:r>
              <a:rPr lang="en-US" dirty="0" err="1"/>
              <a:t>réutilisable</a:t>
            </a:r>
            <a:r>
              <a:rPr lang="en-US" dirty="0"/>
              <a:t> dans </a:t>
            </a:r>
            <a:r>
              <a:rPr lang="en-US" dirty="0" err="1"/>
              <a:t>n’importe</a:t>
            </a:r>
            <a:r>
              <a:rPr lang="en-US" dirty="0"/>
              <a:t> </a:t>
            </a:r>
            <a:r>
              <a:rPr lang="en-US" dirty="0" err="1"/>
              <a:t>quel</a:t>
            </a:r>
            <a:r>
              <a:rPr lang="en-US" dirty="0"/>
              <a:t> </a:t>
            </a:r>
            <a:r>
              <a:rPr lang="en-US" dirty="0" err="1"/>
              <a:t>projet</a:t>
            </a:r>
            <a:r>
              <a:rPr lang="en-US" dirty="0"/>
              <a:t> Symfony.</a:t>
            </a:r>
          </a:p>
          <a:p>
            <a:r>
              <a:rPr lang="en-US" dirty="0"/>
              <a:t>Il </a:t>
            </a:r>
            <a:r>
              <a:rPr lang="en-US" dirty="0" err="1"/>
              <a:t>respecte</a:t>
            </a:r>
            <a:r>
              <a:rPr lang="en-US" dirty="0"/>
              <a:t> les </a:t>
            </a:r>
            <a:r>
              <a:rPr lang="en-US" dirty="0" err="1"/>
              <a:t>bonnes</a:t>
            </a:r>
            <a:r>
              <a:rPr lang="en-US" dirty="0"/>
              <a:t> pratiques de </a:t>
            </a:r>
            <a:r>
              <a:rPr lang="en-US" dirty="0" err="1"/>
              <a:t>découplage</a:t>
            </a:r>
            <a:r>
              <a:rPr lang="en-US" dirty="0"/>
              <a:t> et de </a:t>
            </a:r>
            <a:r>
              <a:rPr lang="en-US" dirty="0" err="1"/>
              <a:t>centralisation</a:t>
            </a:r>
            <a:r>
              <a:rPr lang="en-US" dirty="0"/>
              <a:t> des </a:t>
            </a:r>
            <a:r>
              <a:rPr lang="en-US" dirty="0" err="1"/>
              <a:t>paramètres</a:t>
            </a:r>
            <a:r>
              <a:rPr lang="en-US" dirty="0"/>
              <a:t> </a:t>
            </a:r>
            <a:r>
              <a:rPr lang="en-US" dirty="0" err="1"/>
              <a:t>sensibles</a:t>
            </a:r>
            <a:r>
              <a:rPr lang="en-US" dirty="0"/>
              <a:t>.</a:t>
            </a:r>
          </a:p>
          <a:p>
            <a:r>
              <a:rPr lang="en-US" dirty="0"/>
              <a:t>Et il </a:t>
            </a:r>
            <a:r>
              <a:rPr lang="en-US" dirty="0" err="1"/>
              <a:t>offre</a:t>
            </a:r>
            <a:r>
              <a:rPr lang="en-US" dirty="0"/>
              <a:t> </a:t>
            </a:r>
            <a:r>
              <a:rPr lang="en-US" dirty="0" err="1"/>
              <a:t>à</a:t>
            </a:r>
            <a:r>
              <a:rPr lang="en-US" dirty="0"/>
              <a:t> </a:t>
            </a:r>
            <a:r>
              <a:rPr lang="en-US" dirty="0" err="1"/>
              <a:t>l’utilisateur</a:t>
            </a:r>
            <a:r>
              <a:rPr lang="en-US" dirty="0"/>
              <a:t> la </a:t>
            </a:r>
            <a:r>
              <a:rPr lang="en-US" dirty="0" err="1"/>
              <a:t>possibilité</a:t>
            </a:r>
            <a:r>
              <a:rPr lang="en-US" dirty="0"/>
              <a:t> de changer </a:t>
            </a:r>
            <a:r>
              <a:rPr lang="en-US" dirty="0" err="1"/>
              <a:t>ses</a:t>
            </a:r>
            <a:r>
              <a:rPr lang="en-US" dirty="0"/>
              <a:t> </a:t>
            </a:r>
            <a:r>
              <a:rPr lang="en-US" dirty="0" err="1"/>
              <a:t>clés</a:t>
            </a:r>
            <a:r>
              <a:rPr lang="en-US" dirty="0"/>
              <a:t> LinkedIn sans modifier le code source, </a:t>
            </a:r>
            <a:r>
              <a:rPr lang="en-US" dirty="0" err="1"/>
              <a:t>uniquement</a:t>
            </a:r>
            <a:r>
              <a:rPr lang="en-US" dirty="0"/>
              <a:t> via le </a:t>
            </a:r>
            <a:r>
              <a:rPr lang="en-US" dirty="0" err="1"/>
              <a:t>fichier</a:t>
            </a:r>
            <a:r>
              <a:rPr lang="en-US" dirty="0"/>
              <a:t> </a:t>
            </a:r>
            <a:r>
              <a:rPr lang="en-US" dirty="0" err="1"/>
              <a:t>social_media.yaml</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assurer que la configuration de mon bundle respecte une structure claire et sécurisée, j’ai créé la classe Configuration.php qui implémente l’interface ConfigurationInterface de Symfony.</a:t>
            </a:r>
          </a:p>
          <a:p>
            <a:r>
              <a:rPr lang="en-US"/>
              <a:t>Cette classe définit un arbre de configuration à l’aide de la classe TreeBuilder. Ici, j’ai déclaré que mon bundle attend un nœud racine appelé social_media, qui contient un sous-nœud linkedin avec trois paramètres obligatoires :</a:t>
            </a:r>
          </a:p>
          <a:p>
            <a:r>
              <a:rPr lang="en-US"/>
              <a:t>client_id</a:t>
            </a:r>
          </a:p>
          <a:p>
            <a:r>
              <a:rPr lang="en-US"/>
              <a:t>client_secret</a:t>
            </a:r>
          </a:p>
          <a:p>
            <a:r>
              <a:rPr lang="en-US"/>
              <a:t>redirect_uri</a:t>
            </a:r>
          </a:p>
          <a:p>
            <a:r>
              <a:rPr lang="en-US"/>
              <a:t>Chacun de ces paramètres est défini comme une chaîne de caractères (scalarNode), marquée comme requise (isRequired()) et ne pouvant pas être vide (cannotBeEmpty()).</a:t>
            </a:r>
          </a:p>
          <a:p>
            <a:r>
              <a:rPr lang="en-US"/>
              <a:t>Grâce à cette structure, lorsque l’utilisateur final configure mon bundle dans son fichier social_media.yaml, Symfony va automatiquement valider ces paramètres. S’ils manquent ou sont vides, une erreur sera levée au moment de la compilation du conteneur, ce qui évite des erreurs runtime difficiles à diagnostiquer.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le fichier services.yaml de mon bundle, je déclare les services que je fournis, comme ici le service OAuthClient.</a:t>
            </a:r>
          </a:p>
          <a:p>
            <a:r>
              <a:rPr lang="en-US"/>
              <a:t>Pour que ce service fonctionne correctement, il a besoin de plusieurs dépendances, notamment :</a:t>
            </a:r>
          </a:p>
          <a:p>
            <a:r>
              <a:rPr lang="en-US"/>
              <a:t>Le event_dispatcher de Symfony, injecté via l’alias @event_dispatcher</a:t>
            </a:r>
          </a:p>
          <a:p>
            <a:r>
              <a:rPr lang="en-US"/>
              <a:t>Le client HTTP Symfony http_client pour faire des requêtes externes</a:t>
            </a:r>
          </a:p>
          <a:p>
            <a:r>
              <a:rPr lang="en-US"/>
              <a:t>Et surtout, des paramètres configurables :</a:t>
            </a:r>
          </a:p>
          <a:p>
            <a:r>
              <a:rPr lang="en-US"/>
              <a:t>$clientId</a:t>
            </a:r>
          </a:p>
          <a:p>
            <a:r>
              <a:rPr lang="en-US"/>
              <a:t>$clientSecret</a:t>
            </a:r>
          </a:p>
          <a:p>
            <a:r>
              <a:rPr lang="en-US"/>
              <a:t>$redirectUri</a:t>
            </a:r>
          </a:p>
          <a:p>
            <a:r>
              <a:rPr lang="en-US"/>
              <a:t>Ces paramètres ne sont pas codés en dur, mais sont injectés via des paramètres du conteneur comme %social_media.linkedin.client_id%.</a:t>
            </a:r>
          </a:p>
          <a:p>
            <a:r>
              <a:rPr lang="en-US"/>
              <a:t>Ces paramètres ont été définis précédemment dans l’extension SocialMediaExtension, qui les a extraits du fichier de configuration utilisateur.</a:t>
            </a:r>
          </a:p>
          <a:p>
            <a:r>
              <a:rPr lang="en-US"/>
              <a:t>Cette approche permet d’injecter proprement les valeurs dynamiques dans le service, sans le lier à une configuration statique, ce qui rend le code plus maintenable et réutilisable.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MA" dirty="0"/>
              <a:t>Dans l’interface back-office d’</a:t>
            </a:r>
            <a:r>
              <a:rPr lang="fr-MA" dirty="0" err="1"/>
              <a:t>Ibexa</a:t>
            </a:r>
            <a:r>
              <a:rPr lang="fr-MA" dirty="0"/>
              <a:t>, l’équipe éditoriale bénéficie d’une grande simplicité d’usage grâce au </a:t>
            </a:r>
            <a:r>
              <a:rPr lang="fr-MA" b="1" dirty="0"/>
              <a:t>système de blocs dynamiques</a:t>
            </a:r>
            <a:r>
              <a:rPr lang="fr-MA" dirty="0"/>
              <a:t>.</a:t>
            </a:r>
          </a:p>
          <a:p>
            <a:r>
              <a:rPr lang="fr-MA" dirty="0"/>
              <a:t>Concrètement, un </a:t>
            </a:r>
            <a:r>
              <a:rPr lang="fr-MA" b="1" dirty="0"/>
              <a:t>utilisateur éditeur</a:t>
            </a:r>
            <a:r>
              <a:rPr lang="fr-MA" dirty="0"/>
              <a:t> peut créer ou modifier une page de type </a:t>
            </a:r>
            <a:r>
              <a:rPr lang="fr-MA" b="1" dirty="0"/>
              <a:t>Page Builder</a:t>
            </a:r>
            <a:r>
              <a:rPr lang="fr-MA" dirty="0"/>
              <a:t>.</a:t>
            </a:r>
            <a:br>
              <a:rPr lang="fr-MA" dirty="0"/>
            </a:br>
            <a:r>
              <a:rPr lang="fr-MA" dirty="0"/>
              <a:t>Il lui suffit ensuite de </a:t>
            </a:r>
            <a:r>
              <a:rPr lang="fr-MA" b="1" dirty="0"/>
              <a:t>glisser-déposer</a:t>
            </a:r>
            <a:r>
              <a:rPr lang="fr-MA" dirty="0"/>
              <a:t> le bloc appelé </a:t>
            </a:r>
            <a:r>
              <a:rPr lang="fr-MA" b="1" dirty="0"/>
              <a:t>“Publications LinkedIn”</a:t>
            </a:r>
            <a:r>
              <a:rPr lang="fr-MA" dirty="0"/>
              <a:t> dans une </a:t>
            </a:r>
            <a:r>
              <a:rPr lang="fr-MA" b="1" dirty="0"/>
              <a:t>zone de contenu (drop zone)</a:t>
            </a:r>
            <a:r>
              <a:rPr lang="fr-MA" dirty="0"/>
              <a:t> de la page.</a:t>
            </a:r>
          </a:p>
          <a:p>
            <a:r>
              <a:rPr lang="fr-MA" dirty="0"/>
              <a:t>Dès que ce bloc est placé, une </a:t>
            </a:r>
            <a:r>
              <a:rPr lang="fr-MA" b="1" dirty="0"/>
              <a:t>interface de configuration</a:t>
            </a:r>
            <a:r>
              <a:rPr lang="fr-MA" dirty="0"/>
              <a:t> s’ouvre automatiquement :</a:t>
            </a:r>
            <a:br>
              <a:rPr lang="fr-MA" dirty="0"/>
            </a:br>
            <a:r>
              <a:rPr lang="fr-MA" dirty="0"/>
              <a:t>l’éditeur peut y renseigner un paramètre simple : le </a:t>
            </a:r>
            <a:r>
              <a:rPr lang="fr-MA" b="1" dirty="0"/>
              <a:t>nombre de publications à afficher</a:t>
            </a:r>
            <a:r>
              <a:rPr lang="fr-MA" dirty="0"/>
              <a:t> (par défaut, ce nombre est fixé à 3, et il peut être limité pour éviter une surcharge).</a:t>
            </a:r>
          </a:p>
          <a:p>
            <a:r>
              <a:rPr lang="fr-MA" dirty="0"/>
              <a:t>Une fois les paramètres choisis, l’éditeur </a:t>
            </a:r>
            <a:r>
              <a:rPr lang="fr-MA" b="1" dirty="0"/>
              <a:t>publie</a:t>
            </a:r>
            <a:r>
              <a:rPr lang="fr-MA" dirty="0"/>
              <a:t> ou </a:t>
            </a:r>
            <a:r>
              <a:rPr lang="fr-MA" b="1" dirty="0"/>
              <a:t>met à jour la page</a:t>
            </a:r>
            <a:r>
              <a:rPr lang="fr-MA" dirty="0"/>
              <a:t>.</a:t>
            </a:r>
            <a:br>
              <a:rPr lang="fr-MA" dirty="0"/>
            </a:br>
            <a:r>
              <a:rPr lang="fr-MA" dirty="0"/>
              <a:t>À ce moment-là, le système va automatiquement aller </a:t>
            </a:r>
            <a:r>
              <a:rPr lang="fr-MA" b="1" dirty="0"/>
              <a:t>récupérer les derniers </a:t>
            </a:r>
            <a:r>
              <a:rPr lang="fr-MA" b="1" dirty="0" err="1"/>
              <a:t>posts</a:t>
            </a:r>
            <a:r>
              <a:rPr lang="fr-MA" b="1" dirty="0"/>
              <a:t> LinkedIn</a:t>
            </a:r>
            <a:r>
              <a:rPr lang="fr-MA" dirty="0"/>
              <a:t> via notre bundle, et les afficher dans la page publique du site.</a:t>
            </a:r>
          </a:p>
          <a:p>
            <a:r>
              <a:rPr lang="fr-MA" dirty="0"/>
              <a:t>Cette approche sans code permet de </a:t>
            </a:r>
            <a:r>
              <a:rPr lang="fr-MA" b="1" dirty="0"/>
              <a:t>centraliser la communication LinkedIn directement dans </a:t>
            </a:r>
            <a:r>
              <a:rPr lang="fr-MA" b="1" dirty="0" err="1"/>
              <a:t>Ibexa</a:t>
            </a:r>
            <a:r>
              <a:rPr lang="fr-MA" dirty="0"/>
              <a:t>, avec une </a:t>
            </a:r>
            <a:r>
              <a:rPr lang="fr-MA" b="1" dirty="0"/>
              <a:t>expérience fluide</a:t>
            </a:r>
            <a:r>
              <a:rPr lang="fr-MA" dirty="0"/>
              <a:t> pour les contributeurs non techniques.</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1806505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Pour </a:t>
            </a:r>
            <a:r>
              <a:rPr lang="en-US" dirty="0" err="1"/>
              <a:t>mieux</a:t>
            </a:r>
            <a:r>
              <a:rPr lang="en-US" dirty="0"/>
              <a:t> </a:t>
            </a:r>
            <a:r>
              <a:rPr lang="en-US" dirty="0" err="1"/>
              <a:t>illustrer</a:t>
            </a:r>
            <a:r>
              <a:rPr lang="en-US" dirty="0"/>
              <a:t> </a:t>
            </a:r>
            <a:r>
              <a:rPr lang="en-US" dirty="0" err="1"/>
              <a:t>l’évolution</a:t>
            </a:r>
            <a:r>
              <a:rPr lang="en-US" dirty="0"/>
              <a:t> de </a:t>
            </a:r>
            <a:r>
              <a:rPr lang="en-US" dirty="0" err="1"/>
              <a:t>mes</a:t>
            </a:r>
            <a:r>
              <a:rPr lang="en-US" dirty="0"/>
              <a:t> </a:t>
            </a:r>
            <a:r>
              <a:rPr lang="en-US" dirty="0" err="1"/>
              <a:t>compétences</a:t>
            </a:r>
            <a:r>
              <a:rPr lang="en-US" dirty="0"/>
              <a:t> </a:t>
            </a:r>
            <a:r>
              <a:rPr lang="en-US" dirty="0" err="1"/>
              <a:t>durant</a:t>
            </a:r>
            <a:r>
              <a:rPr lang="en-US" dirty="0"/>
              <a:t> </a:t>
            </a:r>
            <a:r>
              <a:rPr lang="en-US" dirty="0" err="1"/>
              <a:t>ce</a:t>
            </a:r>
            <a:r>
              <a:rPr lang="en-US" dirty="0"/>
              <a:t> stage, </a:t>
            </a:r>
            <a:r>
              <a:rPr lang="en-US" dirty="0" err="1"/>
              <a:t>voici</a:t>
            </a:r>
            <a:r>
              <a:rPr lang="en-US" dirty="0"/>
              <a:t> un </a:t>
            </a:r>
            <a:r>
              <a:rPr lang="en-US" dirty="0" err="1"/>
              <a:t>graphe</a:t>
            </a:r>
            <a:r>
              <a:rPr lang="en-US" dirty="0"/>
              <a:t> </a:t>
            </a:r>
            <a:r>
              <a:rPr lang="en-US" dirty="0" err="1"/>
              <a:t>comparatif</a:t>
            </a:r>
            <a:r>
              <a:rPr lang="en-US" dirty="0"/>
              <a:t> des </a:t>
            </a:r>
            <a:r>
              <a:rPr lang="en-US" dirty="0" err="1"/>
              <a:t>connaissances</a:t>
            </a:r>
            <a:r>
              <a:rPr lang="en-US" dirty="0"/>
              <a:t> </a:t>
            </a:r>
            <a:r>
              <a:rPr lang="en-US" dirty="0" err="1"/>
              <a:t>acquises</a:t>
            </a:r>
            <a:r>
              <a:rPr lang="en-US" dirty="0"/>
              <a:t> </a:t>
            </a:r>
            <a:r>
              <a:rPr lang="en-US" dirty="0" err="1"/>
              <a:t>avant</a:t>
            </a:r>
            <a:r>
              <a:rPr lang="en-US" dirty="0"/>
              <a:t> et après le </a:t>
            </a:r>
            <a:r>
              <a:rPr lang="en-US" dirty="0" err="1"/>
              <a:t>projet</a:t>
            </a:r>
            <a:r>
              <a:rPr lang="en-US" dirty="0"/>
              <a:t>, sur les technologies </a:t>
            </a:r>
            <a:r>
              <a:rPr lang="en-US" dirty="0" err="1"/>
              <a:t>clés</a:t>
            </a:r>
            <a:r>
              <a:rPr lang="en-US" dirty="0"/>
              <a:t> </a:t>
            </a:r>
            <a:r>
              <a:rPr lang="en-US" dirty="0" err="1"/>
              <a:t>utilisées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cette première partie, je vais vous présenter le contexte global dans lequel s’inscrit mon projet.</a:t>
            </a:r>
          </a:p>
          <a:p>
            <a:endParaRPr lang="en-US"/>
          </a:p>
          <a:p>
            <a:r>
              <a:rPr lang="en-US"/>
              <a:t>Aujourd’hui, les réseaux sociaux occupent une place stratégique dans la communication des entreprises. Ils permettent de diffuser des actualités, valoriser la marque, et toucher un public large.</a:t>
            </a:r>
          </a:p>
          <a:p>
            <a:endParaRPr lang="en-US"/>
          </a:p>
          <a:p>
            <a:r>
              <a:rPr lang="en-US"/>
              <a:t>L’entreprise Ceva Santé Animale, client de SQLI, publie régulièrement sur LinkedIn. Elle souhaitait intégrer automatiquement ces publications dans son site web, via le CMS Ibexa Experience.</a:t>
            </a:r>
          </a:p>
          <a:p>
            <a:endParaRPr lang="en-US"/>
          </a:p>
          <a:p>
            <a:r>
              <a:rPr lang="en-US"/>
              <a:t>C’est dans ce cadre qu’est née l’idée de créer un bundle Symfony réutilisable, capable de se connecter à l’API LinkedIn, récupérer les publications d’une page entreprise, et les afficher dynamiquement dans le site.</a:t>
            </a:r>
          </a:p>
          <a:p>
            <a:endParaRPr lang="en-US"/>
          </a:p>
          <a:p>
            <a:r>
              <a:rPr lang="en-US"/>
              <a:t>Ce projet vise donc à automatiser l’intégration des publications LinkedIn tout en respectant l’architecture modulaire d’Ibexa.</a:t>
            </a:r>
          </a:p>
          <a:p>
            <a:endParaRPr lang="en-US"/>
          </a:p>
          <a:p>
            <a:r>
              <a:rPr lang="en-US"/>
              <a:t>Il m’a permis d’explorer plusieurs aspects techniques, comme l’authentification OAuth2, la communication avec une API REST, la structuration propre d’un bundle Symfony, et son intégration dans un CMS.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Pour </a:t>
            </a:r>
            <a:r>
              <a:rPr lang="en-US" dirty="0" err="1"/>
              <a:t>conclure</a:t>
            </a:r>
            <a:r>
              <a:rPr lang="en-US" dirty="0"/>
              <a:t>, </a:t>
            </a:r>
            <a:r>
              <a:rPr lang="en-US" dirty="0" err="1"/>
              <a:t>ce</a:t>
            </a:r>
            <a:r>
              <a:rPr lang="en-US" dirty="0"/>
              <a:t> </a:t>
            </a:r>
            <a:r>
              <a:rPr lang="en-US" dirty="0" err="1"/>
              <a:t>projet</a:t>
            </a:r>
            <a:r>
              <a:rPr lang="en-US" dirty="0"/>
              <a:t> de fin </a:t>
            </a:r>
            <a:r>
              <a:rPr lang="en-US" dirty="0" err="1"/>
              <a:t>d’études</a:t>
            </a:r>
            <a:r>
              <a:rPr lang="en-US" dirty="0"/>
              <a:t> </a:t>
            </a:r>
            <a:r>
              <a:rPr lang="en-US" dirty="0" err="1"/>
              <a:t>m’a</a:t>
            </a:r>
            <a:r>
              <a:rPr lang="en-US" dirty="0"/>
              <a:t> </a:t>
            </a:r>
            <a:r>
              <a:rPr lang="en-US" dirty="0" err="1"/>
              <a:t>permis</a:t>
            </a:r>
            <a:r>
              <a:rPr lang="en-US" dirty="0"/>
              <a:t> de </a:t>
            </a:r>
            <a:r>
              <a:rPr lang="en-US" dirty="0" err="1"/>
              <a:t>mettre</a:t>
            </a:r>
            <a:r>
              <a:rPr lang="en-US" dirty="0"/>
              <a:t> </a:t>
            </a:r>
            <a:r>
              <a:rPr lang="en-US" dirty="0" err="1"/>
              <a:t>en</a:t>
            </a:r>
            <a:r>
              <a:rPr lang="en-US" dirty="0"/>
              <a:t> pratique </a:t>
            </a:r>
            <a:r>
              <a:rPr lang="en-US" dirty="0" err="1"/>
              <a:t>mes</a:t>
            </a:r>
            <a:r>
              <a:rPr lang="en-US" dirty="0"/>
              <a:t> </a:t>
            </a:r>
            <a:r>
              <a:rPr lang="en-US" dirty="0" err="1"/>
              <a:t>connaissances</a:t>
            </a:r>
            <a:r>
              <a:rPr lang="en-US" dirty="0"/>
              <a:t> </a:t>
            </a:r>
            <a:r>
              <a:rPr lang="en-US" dirty="0" err="1"/>
              <a:t>théoriques</a:t>
            </a:r>
            <a:r>
              <a:rPr lang="en-US" dirty="0"/>
              <a:t> tout </a:t>
            </a:r>
            <a:r>
              <a:rPr lang="en-US" dirty="0" err="1"/>
              <a:t>en</a:t>
            </a:r>
            <a:r>
              <a:rPr lang="en-US" dirty="0"/>
              <a:t> </a:t>
            </a:r>
            <a:r>
              <a:rPr lang="en-US" dirty="0" err="1"/>
              <a:t>développant</a:t>
            </a:r>
            <a:r>
              <a:rPr lang="en-US" dirty="0"/>
              <a:t> de </a:t>
            </a:r>
            <a:r>
              <a:rPr lang="en-US" dirty="0" err="1"/>
              <a:t>nouvelles</a:t>
            </a:r>
            <a:r>
              <a:rPr lang="en-US" dirty="0"/>
              <a:t> </a:t>
            </a:r>
            <a:r>
              <a:rPr lang="en-US" dirty="0" err="1"/>
              <a:t>compétences</a:t>
            </a:r>
            <a:r>
              <a:rPr lang="en-US" dirty="0"/>
              <a:t> techniques, </a:t>
            </a:r>
            <a:r>
              <a:rPr lang="en-US" dirty="0" err="1"/>
              <a:t>notamment</a:t>
            </a:r>
            <a:r>
              <a:rPr lang="en-US" dirty="0"/>
              <a:t> dans la </a:t>
            </a:r>
            <a:r>
              <a:rPr lang="en-US" dirty="0" err="1"/>
              <a:t>création</a:t>
            </a:r>
            <a:r>
              <a:rPr lang="en-US" dirty="0"/>
              <a:t> de bundles Symfony et </a:t>
            </a:r>
            <a:r>
              <a:rPr lang="en-US" dirty="0" err="1"/>
              <a:t>l’intégration</a:t>
            </a:r>
            <a:r>
              <a:rPr lang="en-US" dirty="0"/>
              <a:t> </a:t>
            </a:r>
            <a:r>
              <a:rPr lang="en-US" dirty="0" err="1"/>
              <a:t>d’API</a:t>
            </a:r>
            <a:r>
              <a:rPr lang="en-US" dirty="0"/>
              <a:t> </a:t>
            </a:r>
            <a:r>
              <a:rPr lang="en-US" dirty="0" err="1"/>
              <a:t>externes</a:t>
            </a:r>
            <a:r>
              <a:rPr lang="en-US" dirty="0"/>
              <a:t> </a:t>
            </a:r>
            <a:r>
              <a:rPr lang="en-US" dirty="0" err="1"/>
              <a:t>comme</a:t>
            </a:r>
            <a:r>
              <a:rPr lang="en-US" dirty="0"/>
              <a:t> LinkedIn.</a:t>
            </a:r>
          </a:p>
          <a:p>
            <a:endParaRPr lang="en-US" dirty="0"/>
          </a:p>
          <a:p>
            <a:r>
              <a:rPr lang="en-US" dirty="0"/>
              <a:t>La solution </a:t>
            </a:r>
            <a:r>
              <a:rPr lang="en-US" dirty="0" err="1"/>
              <a:t>développée</a:t>
            </a:r>
            <a:r>
              <a:rPr lang="en-US" dirty="0"/>
              <a:t> </a:t>
            </a:r>
            <a:r>
              <a:rPr lang="en-US" dirty="0" err="1"/>
              <a:t>répond</a:t>
            </a:r>
            <a:r>
              <a:rPr lang="en-US" dirty="0"/>
              <a:t> aux </a:t>
            </a:r>
            <a:r>
              <a:rPr lang="en-US" dirty="0" err="1"/>
              <a:t>besoins</a:t>
            </a:r>
            <a:r>
              <a:rPr lang="en-US" dirty="0"/>
              <a:t> </a:t>
            </a:r>
            <a:r>
              <a:rPr lang="en-US" dirty="0" err="1"/>
              <a:t>identifiés</a:t>
            </a:r>
            <a:r>
              <a:rPr lang="en-US" dirty="0"/>
              <a:t> </a:t>
            </a:r>
            <a:r>
              <a:rPr lang="en-US" dirty="0" err="1"/>
              <a:t>en</a:t>
            </a:r>
            <a:r>
              <a:rPr lang="en-US" dirty="0"/>
              <a:t> </a:t>
            </a:r>
            <a:r>
              <a:rPr lang="en-US" dirty="0" err="1"/>
              <a:t>automatisant</a:t>
            </a:r>
            <a:r>
              <a:rPr lang="en-US" dirty="0"/>
              <a:t> </a:t>
            </a:r>
            <a:r>
              <a:rPr lang="en-US" dirty="0" err="1"/>
              <a:t>l’affichage</a:t>
            </a:r>
            <a:r>
              <a:rPr lang="en-US" dirty="0"/>
              <a:t> des publications LinkedIn sur le site </a:t>
            </a:r>
            <a:r>
              <a:rPr lang="en-US" dirty="0" err="1"/>
              <a:t>Ceva</a:t>
            </a:r>
            <a:r>
              <a:rPr lang="en-US" dirty="0"/>
              <a:t>, tout </a:t>
            </a:r>
            <a:r>
              <a:rPr lang="en-US" dirty="0" err="1"/>
              <a:t>en</a:t>
            </a:r>
            <a:r>
              <a:rPr lang="en-US" dirty="0"/>
              <a:t> </a:t>
            </a:r>
            <a:r>
              <a:rPr lang="en-US" dirty="0" err="1"/>
              <a:t>assurant</a:t>
            </a:r>
            <a:r>
              <a:rPr lang="en-US" dirty="0"/>
              <a:t> </a:t>
            </a:r>
            <a:r>
              <a:rPr lang="en-US" dirty="0" err="1"/>
              <a:t>une</a:t>
            </a:r>
            <a:r>
              <a:rPr lang="en-US" dirty="0"/>
              <a:t> </a:t>
            </a:r>
            <a:r>
              <a:rPr lang="en-US" dirty="0" err="1"/>
              <a:t>intégration</a:t>
            </a:r>
            <a:r>
              <a:rPr lang="en-US" dirty="0"/>
              <a:t> </a:t>
            </a:r>
            <a:r>
              <a:rPr lang="en-US" dirty="0" err="1"/>
              <a:t>fluide</a:t>
            </a:r>
            <a:r>
              <a:rPr lang="en-US" dirty="0"/>
              <a:t> avec le CMS </a:t>
            </a:r>
            <a:r>
              <a:rPr lang="en-US" dirty="0" err="1"/>
              <a:t>Ibexa</a:t>
            </a:r>
            <a:r>
              <a:rPr lang="en-US" dirty="0"/>
              <a:t> et </a:t>
            </a:r>
            <a:r>
              <a:rPr lang="en-US" dirty="0" err="1"/>
              <a:t>une</a:t>
            </a:r>
            <a:r>
              <a:rPr lang="en-US" dirty="0"/>
              <a:t> gestion </a:t>
            </a:r>
            <a:r>
              <a:rPr lang="en-US" dirty="0" err="1"/>
              <a:t>sécurisée</a:t>
            </a:r>
            <a:r>
              <a:rPr lang="en-US" dirty="0"/>
              <a:t> de </a:t>
            </a:r>
            <a:r>
              <a:rPr lang="en-US" dirty="0" err="1"/>
              <a:t>l’authentification</a:t>
            </a:r>
            <a:r>
              <a:rPr lang="en-US" dirty="0"/>
              <a:t> OAuth 2.0.</a:t>
            </a:r>
          </a:p>
          <a:p>
            <a:endParaRPr lang="en-US" dirty="0"/>
          </a:p>
          <a:p>
            <a:r>
              <a:rPr lang="en-US" dirty="0"/>
              <a:t>Ce travail a </a:t>
            </a:r>
            <a:r>
              <a:rPr lang="en-US" dirty="0" err="1"/>
              <a:t>également</a:t>
            </a:r>
            <a:r>
              <a:rPr lang="en-US" dirty="0"/>
              <a:t> mis </a:t>
            </a:r>
            <a:r>
              <a:rPr lang="en-US" dirty="0" err="1"/>
              <a:t>en</a:t>
            </a:r>
            <a:r>
              <a:rPr lang="en-US" dirty="0"/>
              <a:t> lumière </a:t>
            </a:r>
            <a:r>
              <a:rPr lang="en-US" dirty="0" err="1"/>
              <a:t>l’importance</a:t>
            </a:r>
            <a:r>
              <a:rPr lang="en-US" dirty="0"/>
              <a:t> de la </a:t>
            </a:r>
            <a:r>
              <a:rPr lang="en-US" dirty="0" err="1"/>
              <a:t>modularité</a:t>
            </a:r>
            <a:r>
              <a:rPr lang="en-US" dirty="0"/>
              <a:t> et de la </a:t>
            </a:r>
            <a:r>
              <a:rPr lang="en-US" dirty="0" err="1"/>
              <a:t>maintenabilité</a:t>
            </a:r>
            <a:r>
              <a:rPr lang="en-US" dirty="0"/>
              <a:t> dans le </a:t>
            </a:r>
            <a:r>
              <a:rPr lang="en-US" dirty="0" err="1"/>
              <a:t>développement</a:t>
            </a:r>
            <a:r>
              <a:rPr lang="en-US" dirty="0"/>
              <a:t> </a:t>
            </a:r>
            <a:r>
              <a:rPr lang="en-US" dirty="0" err="1"/>
              <a:t>logiciel</a:t>
            </a:r>
            <a:r>
              <a:rPr lang="en-US" dirty="0"/>
              <a:t>, des aspects qui </a:t>
            </a:r>
            <a:r>
              <a:rPr lang="en-US" dirty="0" err="1"/>
              <a:t>ont</a:t>
            </a:r>
            <a:r>
              <a:rPr lang="en-US" dirty="0"/>
              <a:t> </a:t>
            </a:r>
            <a:r>
              <a:rPr lang="en-US" dirty="0" err="1"/>
              <a:t>été</a:t>
            </a:r>
            <a:r>
              <a:rPr lang="en-US" dirty="0"/>
              <a:t> au </a:t>
            </a:r>
            <a:r>
              <a:rPr lang="en-US" dirty="0" err="1"/>
              <a:t>cœur</a:t>
            </a:r>
            <a:r>
              <a:rPr lang="en-US" dirty="0"/>
              <a:t> de </a:t>
            </a:r>
            <a:r>
              <a:rPr lang="en-US" dirty="0" err="1"/>
              <a:t>mes</a:t>
            </a:r>
            <a:r>
              <a:rPr lang="en-US" dirty="0"/>
              <a:t> </a:t>
            </a:r>
            <a:r>
              <a:rPr lang="en-US" dirty="0" err="1"/>
              <a:t>choix</a:t>
            </a:r>
            <a:r>
              <a:rPr lang="en-US" dirty="0"/>
              <a:t> techniques.</a:t>
            </a:r>
          </a:p>
          <a:p>
            <a:endParaRPr lang="en-US" dirty="0"/>
          </a:p>
          <a:p>
            <a:r>
              <a:rPr lang="en-US" dirty="0"/>
              <a:t>Pour les perspectives, </a:t>
            </a:r>
            <a:r>
              <a:rPr lang="en-US" dirty="0" err="1"/>
              <a:t>plusieurs</a:t>
            </a:r>
            <a:r>
              <a:rPr lang="en-US" dirty="0"/>
              <a:t> axes </a:t>
            </a:r>
            <a:r>
              <a:rPr lang="en-US" dirty="0" err="1"/>
              <a:t>d’amélioration</a:t>
            </a:r>
            <a:r>
              <a:rPr lang="en-US" dirty="0"/>
              <a:t> </a:t>
            </a:r>
            <a:r>
              <a:rPr lang="en-US" dirty="0" err="1"/>
              <a:t>sont</a:t>
            </a:r>
            <a:r>
              <a:rPr lang="en-US" dirty="0"/>
              <a:t> </a:t>
            </a:r>
            <a:r>
              <a:rPr lang="en-US" dirty="0" err="1"/>
              <a:t>envisageables</a:t>
            </a:r>
            <a:r>
              <a:rPr lang="en-US" dirty="0"/>
              <a:t> :</a:t>
            </a:r>
          </a:p>
          <a:p>
            <a:endParaRPr lang="en-US" dirty="0"/>
          </a:p>
          <a:p>
            <a:r>
              <a:rPr lang="en-US" dirty="0" err="1"/>
              <a:t>l’extension</a:t>
            </a:r>
            <a:r>
              <a:rPr lang="en-US" dirty="0"/>
              <a:t> du bundle pour supporter </a:t>
            </a:r>
            <a:r>
              <a:rPr lang="en-US" dirty="0" err="1"/>
              <a:t>d’autres</a:t>
            </a:r>
            <a:r>
              <a:rPr lang="en-US" dirty="0"/>
              <a:t> </a:t>
            </a:r>
            <a:r>
              <a:rPr lang="en-US" dirty="0" err="1"/>
              <a:t>réseaux</a:t>
            </a:r>
            <a:r>
              <a:rPr lang="en-US" dirty="0"/>
              <a:t> </a:t>
            </a:r>
            <a:r>
              <a:rPr lang="en-US" dirty="0" err="1"/>
              <a:t>sociaux</a:t>
            </a:r>
            <a:r>
              <a:rPr lang="en-US" dirty="0"/>
              <a:t>,</a:t>
            </a:r>
          </a:p>
          <a:p>
            <a:endParaRPr lang="en-US" dirty="0"/>
          </a:p>
          <a:p>
            <a:r>
              <a:rPr lang="en-US" dirty="0" err="1"/>
              <a:t>l’ajout</a:t>
            </a:r>
            <a:r>
              <a:rPr lang="en-US" dirty="0"/>
              <a:t> de </a:t>
            </a:r>
            <a:r>
              <a:rPr lang="en-US" dirty="0" err="1"/>
              <a:t>fonctionnalités</a:t>
            </a:r>
            <a:r>
              <a:rPr lang="en-US" dirty="0"/>
              <a:t> de </a:t>
            </a:r>
            <a:r>
              <a:rPr lang="en-US" dirty="0" err="1"/>
              <a:t>filtrage</a:t>
            </a:r>
            <a:r>
              <a:rPr lang="en-US" dirty="0"/>
              <a:t> </a:t>
            </a:r>
            <a:r>
              <a:rPr lang="en-US" dirty="0" err="1"/>
              <a:t>ou</a:t>
            </a:r>
            <a:r>
              <a:rPr lang="en-US" dirty="0"/>
              <a:t> de </a:t>
            </a:r>
            <a:r>
              <a:rPr lang="en-US" dirty="0" err="1"/>
              <a:t>personnalisation</a:t>
            </a:r>
            <a:r>
              <a:rPr lang="en-US" dirty="0"/>
              <a:t> des publications,</a:t>
            </a:r>
          </a:p>
          <a:p>
            <a:endParaRPr lang="en-US" dirty="0"/>
          </a:p>
          <a:p>
            <a:r>
              <a:rPr lang="en-US" dirty="0" err="1"/>
              <a:t>ou</a:t>
            </a:r>
            <a:r>
              <a:rPr lang="en-US" dirty="0"/>
              <a:t> encore </a:t>
            </a:r>
            <a:r>
              <a:rPr lang="en-US" dirty="0" err="1"/>
              <a:t>l’optimisation</a:t>
            </a:r>
            <a:r>
              <a:rPr lang="en-US" dirty="0"/>
              <a:t> des performances et de la mise </a:t>
            </a:r>
            <a:r>
              <a:rPr lang="en-US" dirty="0" err="1"/>
              <a:t>en</a:t>
            </a:r>
            <a:r>
              <a:rPr lang="en-US" dirty="0"/>
              <a:t> cache.</a:t>
            </a:r>
          </a:p>
          <a:p>
            <a:endParaRPr lang="en-US" dirty="0"/>
          </a:p>
          <a:p>
            <a:r>
              <a:rPr lang="en-US" dirty="0" err="1"/>
              <a:t>Enfin</a:t>
            </a:r>
            <a:r>
              <a:rPr lang="en-US" dirty="0"/>
              <a:t>, </a:t>
            </a:r>
            <a:r>
              <a:rPr lang="en-US" dirty="0" err="1"/>
              <a:t>cette</a:t>
            </a:r>
            <a:r>
              <a:rPr lang="en-US" dirty="0"/>
              <a:t> </a:t>
            </a:r>
            <a:r>
              <a:rPr lang="en-US" dirty="0" err="1"/>
              <a:t>expérience</a:t>
            </a:r>
            <a:r>
              <a:rPr lang="en-US" dirty="0"/>
              <a:t> a </a:t>
            </a:r>
            <a:r>
              <a:rPr lang="en-US" dirty="0" err="1"/>
              <a:t>été</a:t>
            </a:r>
            <a:r>
              <a:rPr lang="en-US" dirty="0"/>
              <a:t> très </a:t>
            </a:r>
            <a:r>
              <a:rPr lang="en-US" dirty="0" err="1"/>
              <a:t>enrichissante</a:t>
            </a:r>
            <a:r>
              <a:rPr lang="en-US" dirty="0"/>
              <a:t>, tant sur le plan technique que </a:t>
            </a:r>
            <a:r>
              <a:rPr lang="en-US" dirty="0" err="1"/>
              <a:t>professionnel</a:t>
            </a:r>
            <a:r>
              <a:rPr lang="en-US" dirty="0"/>
              <a:t>, et </a:t>
            </a:r>
            <a:r>
              <a:rPr lang="en-US" dirty="0" err="1"/>
              <a:t>m’a</a:t>
            </a:r>
            <a:r>
              <a:rPr lang="en-US" dirty="0"/>
              <a:t> </a:t>
            </a:r>
            <a:r>
              <a:rPr lang="en-US" dirty="0" err="1"/>
              <a:t>permis</a:t>
            </a:r>
            <a:r>
              <a:rPr lang="en-US" dirty="0"/>
              <a:t> </a:t>
            </a:r>
            <a:r>
              <a:rPr lang="en-US" dirty="0" err="1"/>
              <a:t>d’affiner</a:t>
            </a:r>
            <a:r>
              <a:rPr lang="en-US" dirty="0"/>
              <a:t> </a:t>
            </a:r>
            <a:r>
              <a:rPr lang="en-US" dirty="0" err="1"/>
              <a:t>mes</a:t>
            </a:r>
            <a:r>
              <a:rPr lang="en-US" dirty="0"/>
              <a:t> </a:t>
            </a:r>
            <a:r>
              <a:rPr lang="en-US" dirty="0" err="1"/>
              <a:t>compétences</a:t>
            </a:r>
            <a:r>
              <a:rPr lang="en-US" dirty="0"/>
              <a:t> </a:t>
            </a:r>
            <a:r>
              <a:rPr lang="en-US" dirty="0" err="1"/>
              <a:t>en</a:t>
            </a:r>
            <a:r>
              <a:rPr lang="en-US" dirty="0"/>
              <a:t> gestion de </a:t>
            </a:r>
            <a:r>
              <a:rPr lang="en-US" dirty="0" err="1"/>
              <a:t>projet</a:t>
            </a:r>
            <a:r>
              <a:rPr lang="en-US" dirty="0"/>
              <a:t>, travail </a:t>
            </a:r>
            <a:r>
              <a:rPr lang="en-US" dirty="0" err="1"/>
              <a:t>en</a:t>
            </a:r>
            <a:r>
              <a:rPr lang="en-US" dirty="0"/>
              <a:t> </a:t>
            </a:r>
            <a:r>
              <a:rPr lang="en-US" dirty="0" err="1"/>
              <a:t>équipe</a:t>
            </a:r>
            <a:r>
              <a:rPr lang="en-US" dirty="0"/>
              <a:t> et </a:t>
            </a:r>
            <a:r>
              <a:rPr lang="en-US" dirty="0" err="1"/>
              <a:t>résolution</a:t>
            </a:r>
            <a:r>
              <a:rPr lang="en-US" dirty="0"/>
              <a:t> de </a:t>
            </a:r>
            <a:r>
              <a:rPr lang="en-US" dirty="0" err="1"/>
              <a:t>problèmes</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3098838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Dans cette partie, je vais vous présenter l’environnement dans lequel s’est déroulé mon stage, ainsi que la planification des activités qui ont jalonné cette période.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Mon stage s’est déroulé au sein de l’entreprise SQLI, une société de services numériques spécialisée dans la transformation digitale des entreprises. SQLI accompagne ses clients dans la conception, le développement et la maintenance de solutions innovantes, notamment dans les domaines du commerce en ligne, du marketing digital et des plateformes web.</a:t>
            </a:r>
          </a:p>
          <a:p>
            <a:r>
              <a:rPr lang="en-US"/>
              <a:t>Avec une présence internationale, SQLI se distingue par sa capacité à allier expertise technologique et compréhension des besoins métiers, ce qui en fait un acteur clé du secteur 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Avant de commencer le développement du projet, une phase de planification a été mise en place afin d’assurer une intégration progressive dans l’entreprise, une montée en compétences technique, ainsi qu’une immersion efficace au sein de l’équipe projet dédiée à Ceva.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La planification de mon stage a commencé par une journée d’intégration organisée par SQLI, qui avait pour objectif de me familiariser avec l’entreprise, ses valeurs, ses méthodes de travail, ainsi que les outils utilisés au quotidien. Cette journée m’a également permis de rencontrer les membres de l’équipe et de comprendre le fonctionnement global de la société.</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Ensuite, j’ai bénéficié d’une phase de formation technique, notamment sur les technologies utilisées dans le projet, comme le framework Symfony, et le CMS Ibexa. Cette formation a été essentielle pour me permettre de contribuer efficacement au développement du bundle social media.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Enfin, mon intégration dans l’équipe Ceva s’est faite progressivement, en collaborant directement avec l’équipe SQLI en charge du projet. J’ai travaillé étroitement avec les développeurs et les responsables techniques au sein de SQLI, ce qui m’a offert un cadre propice à l’apprentissage et à la mise en pratique de mes compétences dans un contexte professionnel réel.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6/26/25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3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6.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4.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56.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Police&#10;&#10;Description générée automatiquement">
            <a:extLst>
              <a:ext uri="{FF2B5EF4-FFF2-40B4-BE49-F238E27FC236}">
                <a16:creationId xmlns:a16="http://schemas.microsoft.com/office/drawing/2014/main" id="{70A90BC3-A9B3-6235-036D-2448CD7941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3493370" y="1679312"/>
            <a:ext cx="11301259" cy="1398531"/>
          </a:xfrm>
          <a:custGeom>
            <a:avLst/>
            <a:gdLst/>
            <a:ahLst/>
            <a:cxnLst/>
            <a:rect l="l" t="t" r="r" b="b"/>
            <a:pathLst>
              <a:path w="11301259" h="1398531">
                <a:moveTo>
                  <a:pt x="0" y="0"/>
                </a:moveTo>
                <a:lnTo>
                  <a:pt x="11301259" y="0"/>
                </a:lnTo>
                <a:lnTo>
                  <a:pt x="11301259" y="1398530"/>
                </a:lnTo>
                <a:lnTo>
                  <a:pt x="0" y="1398530"/>
                </a:lnTo>
                <a:lnTo>
                  <a:pt x="0" y="0"/>
                </a:lnTo>
                <a:close/>
              </a:path>
            </a:pathLst>
          </a:custGeom>
          <a:blipFill>
            <a:blip r:embed="rId4"/>
            <a:stretch>
              <a:fillRect/>
            </a:stretch>
          </a:blipFill>
        </p:spPr>
      </p:sp>
      <p:sp>
        <p:nvSpPr>
          <p:cNvPr id="4" name="TextBox 4"/>
          <p:cNvSpPr txBox="1"/>
          <p:nvPr/>
        </p:nvSpPr>
        <p:spPr>
          <a:xfrm>
            <a:off x="1723242" y="3926772"/>
            <a:ext cx="14712181" cy="3651962"/>
          </a:xfrm>
          <a:prstGeom prst="rect">
            <a:avLst/>
          </a:prstGeom>
        </p:spPr>
        <p:txBody>
          <a:bodyPr wrap="square" lIns="0" tIns="0" rIns="0" bIns="0" rtlCol="0" anchor="t">
            <a:spAutoFit/>
          </a:bodyPr>
          <a:lstStyle/>
          <a:p>
            <a:pPr algn="ctr">
              <a:lnSpc>
                <a:spcPts val="4759"/>
              </a:lnSpc>
            </a:pP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Aucun</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affichage</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automatique</a:t>
            </a:r>
            <a:r>
              <a:rPr lang="en-US" sz="3399" dirty="0">
                <a:solidFill>
                  <a:srgbClr val="000000"/>
                </a:solidFill>
                <a:latin typeface="Open Sans"/>
                <a:ea typeface="Open Sans"/>
                <a:cs typeface="Open Sans"/>
                <a:sym typeface="Open Sans"/>
              </a:rPr>
              <a:t> des posts LinkedIn sur le site </a:t>
            </a:r>
            <a:r>
              <a:rPr lang="en-US" sz="3399" dirty="0" err="1">
                <a:solidFill>
                  <a:srgbClr val="000000"/>
                </a:solidFill>
                <a:latin typeface="Open Sans"/>
                <a:ea typeface="Open Sans"/>
                <a:cs typeface="Open Sans"/>
                <a:sym typeface="Open Sans"/>
              </a:rPr>
              <a:t>Ceva</a:t>
            </a:r>
            <a:endParaRPr lang="en-US" sz="3399" dirty="0">
              <a:solidFill>
                <a:srgbClr val="000000"/>
              </a:solidFill>
              <a:latin typeface="Open Sans"/>
              <a:ea typeface="Open Sans"/>
              <a:cs typeface="Open Sans"/>
              <a:sym typeface="Open Sans"/>
            </a:endParaRPr>
          </a:p>
          <a:p>
            <a:pPr algn="ctr">
              <a:lnSpc>
                <a:spcPts val="4759"/>
              </a:lnSpc>
            </a:pPr>
            <a:r>
              <a:rPr lang="en-US" sz="3399" dirty="0">
                <a:solidFill>
                  <a:srgbClr val="000000"/>
                </a:solidFill>
                <a:latin typeface="Open Sans"/>
                <a:ea typeface="Open Sans"/>
                <a:cs typeface="Open Sans"/>
                <a:sym typeface="Open Sans"/>
              </a:rPr>
              <a:t> </a:t>
            </a:r>
          </a:p>
          <a:p>
            <a:pPr algn="ctr">
              <a:lnSpc>
                <a:spcPts val="4759"/>
              </a:lnSpc>
            </a:pP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Faible</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synchronisation</a:t>
            </a:r>
            <a:r>
              <a:rPr lang="en-US" sz="3399" dirty="0">
                <a:solidFill>
                  <a:srgbClr val="000000"/>
                </a:solidFill>
                <a:latin typeface="Open Sans"/>
                <a:ea typeface="Open Sans"/>
                <a:cs typeface="Open Sans"/>
                <a:sym typeface="Open Sans"/>
              </a:rPr>
              <a:t> entre communication LinkedIn et site web</a:t>
            </a:r>
          </a:p>
          <a:p>
            <a:pPr algn="l">
              <a:lnSpc>
                <a:spcPts val="4759"/>
              </a:lnSpc>
            </a:pPr>
            <a:endParaRPr lang="en-US" sz="3399" dirty="0">
              <a:solidFill>
                <a:srgbClr val="000000"/>
              </a:solidFill>
              <a:latin typeface="Open Sans"/>
              <a:ea typeface="Open Sans"/>
              <a:cs typeface="Open Sans"/>
              <a:sym typeface="Open Sans"/>
            </a:endParaRPr>
          </a:p>
          <a:p>
            <a:pPr algn="l">
              <a:lnSpc>
                <a:spcPts val="4759"/>
              </a:lnSpc>
            </a:pPr>
            <a:r>
              <a:rPr lang="en-US" sz="3399" dirty="0">
                <a:solidFill>
                  <a:srgbClr val="000000"/>
                </a:solidFill>
                <a:latin typeface="Open Sans"/>
                <a:ea typeface="Open Sans"/>
                <a:cs typeface="Open Sans"/>
                <a:sym typeface="Open Sans"/>
              </a:rPr>
              <a:t>   🌐     </a:t>
            </a:r>
            <a:r>
              <a:rPr lang="en-US" sz="3399" dirty="0" err="1">
                <a:solidFill>
                  <a:srgbClr val="000000"/>
                </a:solidFill>
                <a:latin typeface="Open Sans"/>
                <a:ea typeface="Open Sans"/>
                <a:cs typeface="Open Sans"/>
                <a:sym typeface="Open Sans"/>
              </a:rPr>
              <a:t>Besoin</a:t>
            </a:r>
            <a:r>
              <a:rPr lang="en-US" sz="3399" dirty="0">
                <a:solidFill>
                  <a:srgbClr val="000000"/>
                </a:solidFill>
                <a:latin typeface="Open Sans"/>
                <a:ea typeface="Open Sans"/>
                <a:cs typeface="Open Sans"/>
                <a:sym typeface="Open Sans"/>
              </a:rPr>
              <a:t> d’un </a:t>
            </a:r>
            <a:r>
              <a:rPr lang="en-US" sz="3399" dirty="0" err="1">
                <a:solidFill>
                  <a:srgbClr val="000000"/>
                </a:solidFill>
                <a:latin typeface="Open Sans"/>
                <a:ea typeface="Open Sans"/>
                <a:cs typeface="Open Sans"/>
                <a:sym typeface="Open Sans"/>
              </a:rPr>
              <a:t>outil</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connecté</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évolutif</a:t>
            </a:r>
            <a:r>
              <a:rPr lang="en-US" sz="3399" dirty="0">
                <a:solidFill>
                  <a:srgbClr val="000000"/>
                </a:solidFill>
                <a:latin typeface="Open Sans"/>
                <a:ea typeface="Open Sans"/>
                <a:cs typeface="Open Sans"/>
                <a:sym typeface="Open Sans"/>
              </a:rPr>
              <a:t> et </a:t>
            </a:r>
            <a:r>
              <a:rPr lang="en-US" sz="3399" dirty="0" err="1">
                <a:solidFill>
                  <a:srgbClr val="000000"/>
                </a:solidFill>
                <a:latin typeface="Open Sans"/>
                <a:ea typeface="Open Sans"/>
                <a:cs typeface="Open Sans"/>
                <a:sym typeface="Open Sans"/>
              </a:rPr>
              <a:t>intégré</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à</a:t>
            </a:r>
            <a:r>
              <a:rPr lang="en-US" sz="3399" dirty="0">
                <a:solidFill>
                  <a:srgbClr val="000000"/>
                </a:solidFill>
                <a:latin typeface="Open Sans"/>
                <a:ea typeface="Open Sans"/>
                <a:cs typeface="Open Sans"/>
                <a:sym typeface="Open Sans"/>
              </a:rPr>
              <a:t> </a:t>
            </a:r>
            <a:r>
              <a:rPr lang="en-US" sz="3399" dirty="0" err="1">
                <a:solidFill>
                  <a:srgbClr val="000000"/>
                </a:solidFill>
                <a:latin typeface="Open Sans"/>
                <a:ea typeface="Open Sans"/>
                <a:cs typeface="Open Sans"/>
                <a:sym typeface="Open Sans"/>
              </a:rPr>
              <a:t>Ibexa</a:t>
            </a:r>
            <a:endParaRPr lang="en-US" sz="3399" dirty="0">
              <a:solidFill>
                <a:srgbClr val="000000"/>
              </a:solidFill>
              <a:latin typeface="Open Sans"/>
              <a:ea typeface="Open Sans"/>
              <a:cs typeface="Open Sans"/>
              <a:sym typeface="Open Sans"/>
            </a:endParaRPr>
          </a:p>
          <a:p>
            <a:pPr algn="l">
              <a:lnSpc>
                <a:spcPts val="4759"/>
              </a:lnSpc>
            </a:pPr>
            <a:endParaRPr lang="en-US" sz="3399" dirty="0">
              <a:solidFill>
                <a:srgbClr val="000000"/>
              </a:solidFill>
              <a:latin typeface="Open Sans"/>
              <a:ea typeface="Open Sans"/>
              <a:cs typeface="Open Sans"/>
              <a:sym typeface="Open Sans"/>
            </a:endParaRPr>
          </a:p>
        </p:txBody>
      </p:sp>
      <p:sp>
        <p:nvSpPr>
          <p:cNvPr id="5" name="Freeform 5"/>
          <p:cNvSpPr/>
          <p:nvPr/>
        </p:nvSpPr>
        <p:spPr>
          <a:xfrm>
            <a:off x="1980271" y="3926772"/>
            <a:ext cx="679950" cy="805866"/>
          </a:xfrm>
          <a:custGeom>
            <a:avLst/>
            <a:gdLst/>
            <a:ahLst/>
            <a:cxnLst/>
            <a:rect l="l" t="t" r="r" b="b"/>
            <a:pathLst>
              <a:path w="679950" h="805866">
                <a:moveTo>
                  <a:pt x="0" y="0"/>
                </a:moveTo>
                <a:lnTo>
                  <a:pt x="679950" y="0"/>
                </a:lnTo>
                <a:lnTo>
                  <a:pt x="679950" y="805867"/>
                </a:lnTo>
                <a:lnTo>
                  <a:pt x="0" y="8058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934543" y="5253205"/>
            <a:ext cx="771407" cy="624840"/>
          </a:xfrm>
          <a:custGeom>
            <a:avLst/>
            <a:gdLst/>
            <a:ahLst/>
            <a:cxnLst/>
            <a:rect l="l" t="t" r="r" b="b"/>
            <a:pathLst>
              <a:path w="771407" h="624840">
                <a:moveTo>
                  <a:pt x="0" y="0"/>
                </a:moveTo>
                <a:lnTo>
                  <a:pt x="771407" y="0"/>
                </a:lnTo>
                <a:lnTo>
                  <a:pt x="771407" y="624840"/>
                </a:lnTo>
                <a:lnTo>
                  <a:pt x="0" y="6248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Freeform 3"/>
          <p:cNvSpPr/>
          <p:nvPr/>
        </p:nvSpPr>
        <p:spPr>
          <a:xfrm>
            <a:off x="2251939" y="3064937"/>
            <a:ext cx="577016" cy="577016"/>
          </a:xfrm>
          <a:custGeom>
            <a:avLst/>
            <a:gdLst/>
            <a:ahLst/>
            <a:cxnLst/>
            <a:rect l="l" t="t" r="r" b="b"/>
            <a:pathLst>
              <a:path w="577016" h="577016">
                <a:moveTo>
                  <a:pt x="0" y="0"/>
                </a:moveTo>
                <a:lnTo>
                  <a:pt x="577015" y="0"/>
                </a:lnTo>
                <a:lnTo>
                  <a:pt x="577015" y="577016"/>
                </a:lnTo>
                <a:lnTo>
                  <a:pt x="0" y="5770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301516" y="3862035"/>
            <a:ext cx="527438" cy="527438"/>
          </a:xfrm>
          <a:custGeom>
            <a:avLst/>
            <a:gdLst/>
            <a:ahLst/>
            <a:cxnLst/>
            <a:rect l="l" t="t" r="r" b="b"/>
            <a:pathLst>
              <a:path w="527438" h="527438">
                <a:moveTo>
                  <a:pt x="0" y="0"/>
                </a:moveTo>
                <a:lnTo>
                  <a:pt x="527438" y="0"/>
                </a:lnTo>
                <a:lnTo>
                  <a:pt x="527438" y="527438"/>
                </a:lnTo>
                <a:lnTo>
                  <a:pt x="0" y="52743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301516" y="4608548"/>
            <a:ext cx="439193" cy="602384"/>
          </a:xfrm>
          <a:custGeom>
            <a:avLst/>
            <a:gdLst/>
            <a:ahLst/>
            <a:cxnLst/>
            <a:rect l="l" t="t" r="r" b="b"/>
            <a:pathLst>
              <a:path w="439193" h="602384">
                <a:moveTo>
                  <a:pt x="0" y="0"/>
                </a:moveTo>
                <a:lnTo>
                  <a:pt x="439193" y="0"/>
                </a:lnTo>
                <a:lnTo>
                  <a:pt x="439193" y="602384"/>
                </a:lnTo>
                <a:lnTo>
                  <a:pt x="0" y="6023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199460" y="5589815"/>
            <a:ext cx="681973" cy="792992"/>
          </a:xfrm>
          <a:custGeom>
            <a:avLst/>
            <a:gdLst/>
            <a:ahLst/>
            <a:cxnLst/>
            <a:rect l="l" t="t" r="r" b="b"/>
            <a:pathLst>
              <a:path w="681973" h="792992">
                <a:moveTo>
                  <a:pt x="0" y="0"/>
                </a:moveTo>
                <a:lnTo>
                  <a:pt x="681973" y="0"/>
                </a:lnTo>
                <a:lnTo>
                  <a:pt x="681973" y="792992"/>
                </a:lnTo>
                <a:lnTo>
                  <a:pt x="0" y="79299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2177989" y="6572169"/>
            <a:ext cx="724916" cy="724916"/>
          </a:xfrm>
          <a:custGeom>
            <a:avLst/>
            <a:gdLst/>
            <a:ahLst/>
            <a:cxnLst/>
            <a:rect l="l" t="t" r="r" b="b"/>
            <a:pathLst>
              <a:path w="724916" h="724916">
                <a:moveTo>
                  <a:pt x="0" y="0"/>
                </a:moveTo>
                <a:lnTo>
                  <a:pt x="724916" y="0"/>
                </a:lnTo>
                <a:lnTo>
                  <a:pt x="724916" y="724916"/>
                </a:lnTo>
                <a:lnTo>
                  <a:pt x="0" y="72491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2199460" y="7630460"/>
            <a:ext cx="689271" cy="689271"/>
          </a:xfrm>
          <a:custGeom>
            <a:avLst/>
            <a:gdLst/>
            <a:ahLst/>
            <a:cxnLst/>
            <a:rect l="l" t="t" r="r" b="b"/>
            <a:pathLst>
              <a:path w="689271" h="689271">
                <a:moveTo>
                  <a:pt x="0" y="0"/>
                </a:moveTo>
                <a:lnTo>
                  <a:pt x="689270" y="0"/>
                </a:lnTo>
                <a:lnTo>
                  <a:pt x="689270" y="689270"/>
                </a:lnTo>
                <a:lnTo>
                  <a:pt x="0" y="68927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9" name="TextBox 9"/>
          <p:cNvSpPr txBox="1"/>
          <p:nvPr/>
        </p:nvSpPr>
        <p:spPr>
          <a:xfrm>
            <a:off x="3145340" y="3188849"/>
            <a:ext cx="9883825" cy="346249"/>
          </a:xfrm>
          <a:prstGeom prst="rect">
            <a:avLst/>
          </a:prstGeom>
        </p:spPr>
        <p:txBody>
          <a:bodyPr wrap="square" lIns="0" tIns="0" rIns="0" bIns="0" rtlCol="0" anchor="t">
            <a:spAutoFit/>
          </a:bodyPr>
          <a:lstStyle/>
          <a:p>
            <a:pPr algn="l">
              <a:lnSpc>
                <a:spcPts val="2692"/>
              </a:lnSpc>
              <a:spcBef>
                <a:spcPct val="0"/>
              </a:spcBef>
            </a:pPr>
            <a:r>
              <a:rPr lang="en-US" sz="2341" b="1" dirty="0" err="1">
                <a:solidFill>
                  <a:srgbClr val="000000"/>
                </a:solidFill>
                <a:latin typeface="Aileron Heavy"/>
                <a:ea typeface="Aileron Heavy"/>
                <a:cs typeface="Aileron Heavy"/>
                <a:sym typeface="Aileron Heavy"/>
              </a:rPr>
              <a:t>Automatiser</a:t>
            </a:r>
            <a:r>
              <a:rPr lang="en-US" sz="2341" b="1" dirty="0">
                <a:solidFill>
                  <a:srgbClr val="000000"/>
                </a:solidFill>
                <a:latin typeface="Aileron Heavy"/>
                <a:ea typeface="Aileron Heavy"/>
                <a:cs typeface="Aileron Heavy"/>
                <a:sym typeface="Aileron Heavy"/>
              </a:rPr>
              <a:t> </a:t>
            </a:r>
            <a:r>
              <a:rPr lang="en-US" sz="2341" b="1" dirty="0" err="1">
                <a:solidFill>
                  <a:srgbClr val="000000"/>
                </a:solidFill>
                <a:latin typeface="Aileron Heavy"/>
                <a:ea typeface="Aileron Heavy"/>
                <a:cs typeface="Aileron Heavy"/>
                <a:sym typeface="Aileron Heavy"/>
              </a:rPr>
              <a:t>l’affichage</a:t>
            </a:r>
            <a:r>
              <a:rPr lang="en-US" sz="2341" b="1" dirty="0">
                <a:solidFill>
                  <a:srgbClr val="000000"/>
                </a:solidFill>
                <a:latin typeface="Aileron Heavy"/>
                <a:ea typeface="Aileron Heavy"/>
                <a:cs typeface="Aileron Heavy"/>
                <a:sym typeface="Aileron Heavy"/>
              </a:rPr>
              <a:t> des publications LinkedIn sur le site CEVA</a:t>
            </a:r>
          </a:p>
        </p:txBody>
      </p:sp>
      <p:sp>
        <p:nvSpPr>
          <p:cNvPr id="10" name="TextBox 10"/>
          <p:cNvSpPr txBox="1"/>
          <p:nvPr/>
        </p:nvSpPr>
        <p:spPr>
          <a:xfrm>
            <a:off x="3145340" y="3961159"/>
            <a:ext cx="10348769" cy="346249"/>
          </a:xfrm>
          <a:prstGeom prst="rect">
            <a:avLst/>
          </a:prstGeom>
        </p:spPr>
        <p:txBody>
          <a:bodyPr wrap="square" lIns="0" tIns="0" rIns="0" bIns="0" rtlCol="0" anchor="t">
            <a:spAutoFit/>
          </a:bodyPr>
          <a:lstStyle/>
          <a:p>
            <a:pPr algn="l">
              <a:lnSpc>
                <a:spcPts val="2692"/>
              </a:lnSpc>
              <a:spcBef>
                <a:spcPct val="0"/>
              </a:spcBef>
            </a:pPr>
            <a:r>
              <a:rPr lang="en-US" sz="2341" b="1" dirty="0">
                <a:solidFill>
                  <a:srgbClr val="000000"/>
                </a:solidFill>
                <a:latin typeface="Aileron Heavy"/>
                <a:ea typeface="Aileron Heavy"/>
                <a:cs typeface="Aileron Heavy"/>
                <a:sym typeface="Aileron Heavy"/>
              </a:rPr>
              <a:t>Connecter le CMS </a:t>
            </a:r>
            <a:r>
              <a:rPr lang="en-US" sz="2341" b="1" dirty="0" err="1">
                <a:solidFill>
                  <a:srgbClr val="000000"/>
                </a:solidFill>
                <a:latin typeface="Aileron Heavy"/>
                <a:ea typeface="Aileron Heavy"/>
                <a:cs typeface="Aileron Heavy"/>
                <a:sym typeface="Aileron Heavy"/>
              </a:rPr>
              <a:t>Ibexa</a:t>
            </a:r>
            <a:r>
              <a:rPr lang="en-US" sz="2341" b="1" dirty="0">
                <a:solidFill>
                  <a:srgbClr val="000000"/>
                </a:solidFill>
                <a:latin typeface="Aileron Heavy"/>
                <a:ea typeface="Aileron Heavy"/>
                <a:cs typeface="Aileron Heavy"/>
                <a:sym typeface="Aileron Heavy"/>
              </a:rPr>
              <a:t> </a:t>
            </a:r>
            <a:r>
              <a:rPr lang="en-US" sz="2341" b="1" dirty="0" err="1">
                <a:solidFill>
                  <a:srgbClr val="000000"/>
                </a:solidFill>
                <a:latin typeface="Aileron Heavy"/>
                <a:ea typeface="Aileron Heavy"/>
                <a:cs typeface="Aileron Heavy"/>
                <a:sym typeface="Aileron Heavy"/>
              </a:rPr>
              <a:t>à</a:t>
            </a:r>
            <a:r>
              <a:rPr lang="en-US" sz="2341" b="1" dirty="0">
                <a:solidFill>
                  <a:srgbClr val="000000"/>
                </a:solidFill>
                <a:latin typeface="Aileron Heavy"/>
                <a:ea typeface="Aileron Heavy"/>
                <a:cs typeface="Aileron Heavy"/>
                <a:sym typeface="Aileron Heavy"/>
              </a:rPr>
              <a:t> </a:t>
            </a:r>
            <a:r>
              <a:rPr lang="en-US" sz="2341" b="1" dirty="0" err="1">
                <a:solidFill>
                  <a:srgbClr val="000000"/>
                </a:solidFill>
                <a:latin typeface="Aileron Heavy"/>
                <a:ea typeface="Aileron Heavy"/>
                <a:cs typeface="Aileron Heavy"/>
                <a:sym typeface="Aileron Heavy"/>
              </a:rPr>
              <a:t>l’API</a:t>
            </a:r>
            <a:r>
              <a:rPr lang="en-US" sz="2341" b="1" dirty="0">
                <a:solidFill>
                  <a:srgbClr val="000000"/>
                </a:solidFill>
                <a:latin typeface="Aileron Heavy"/>
                <a:ea typeface="Aileron Heavy"/>
                <a:cs typeface="Aileron Heavy"/>
                <a:sym typeface="Aileron Heavy"/>
              </a:rPr>
              <a:t> LinkedIn via un bundle Symfony </a:t>
            </a:r>
            <a:r>
              <a:rPr lang="en-US" sz="2341" b="1" dirty="0" err="1">
                <a:solidFill>
                  <a:srgbClr val="000000"/>
                </a:solidFill>
                <a:latin typeface="Aileron Heavy"/>
                <a:ea typeface="Aileron Heavy"/>
                <a:cs typeface="Aileron Heavy"/>
                <a:sym typeface="Aileron Heavy"/>
              </a:rPr>
              <a:t>dédié</a:t>
            </a:r>
            <a:endParaRPr lang="en-US" sz="2341" b="1" dirty="0">
              <a:solidFill>
                <a:srgbClr val="000000"/>
              </a:solidFill>
              <a:latin typeface="Aileron Heavy"/>
              <a:ea typeface="Aileron Heavy"/>
              <a:cs typeface="Aileron Heavy"/>
              <a:sym typeface="Aileron Heavy"/>
            </a:endParaRPr>
          </a:p>
        </p:txBody>
      </p:sp>
      <p:sp>
        <p:nvSpPr>
          <p:cNvPr id="11" name="TextBox 11"/>
          <p:cNvSpPr txBox="1"/>
          <p:nvPr/>
        </p:nvSpPr>
        <p:spPr>
          <a:xfrm>
            <a:off x="3145340" y="4872217"/>
            <a:ext cx="10563954" cy="338716"/>
          </a:xfrm>
          <a:prstGeom prst="rect">
            <a:avLst/>
          </a:prstGeom>
        </p:spPr>
        <p:txBody>
          <a:bodyPr lIns="0" tIns="0" rIns="0" bIns="0" rtlCol="0" anchor="t">
            <a:spAutoFit/>
          </a:bodyPr>
          <a:lstStyle/>
          <a:p>
            <a:pPr algn="l">
              <a:lnSpc>
                <a:spcPts val="2692"/>
              </a:lnSpc>
              <a:spcBef>
                <a:spcPct val="0"/>
              </a:spcBef>
            </a:pPr>
            <a:r>
              <a:rPr lang="en-US" sz="2341" b="1" dirty="0" err="1">
                <a:solidFill>
                  <a:srgbClr val="000000"/>
                </a:solidFill>
                <a:latin typeface="Aileron Heavy"/>
                <a:ea typeface="Aileron Heavy"/>
                <a:cs typeface="Aileron Heavy"/>
                <a:sym typeface="Aileron Heavy"/>
              </a:rPr>
              <a:t>Gérer</a:t>
            </a:r>
            <a:r>
              <a:rPr lang="en-US" sz="2341" b="1" dirty="0">
                <a:solidFill>
                  <a:srgbClr val="000000"/>
                </a:solidFill>
                <a:latin typeface="Aileron Heavy"/>
                <a:ea typeface="Aileron Heavy"/>
                <a:cs typeface="Aileron Heavy"/>
                <a:sym typeface="Aileron Heavy"/>
              </a:rPr>
              <a:t> </a:t>
            </a:r>
            <a:r>
              <a:rPr lang="en-US" sz="2341" b="1" dirty="0" err="1">
                <a:solidFill>
                  <a:srgbClr val="000000"/>
                </a:solidFill>
                <a:latin typeface="Aileron Heavy"/>
                <a:ea typeface="Aileron Heavy"/>
                <a:cs typeface="Aileron Heavy"/>
                <a:sym typeface="Aileron Heavy"/>
              </a:rPr>
              <a:t>l’authentification</a:t>
            </a:r>
            <a:r>
              <a:rPr lang="en-US" sz="2341" b="1" dirty="0">
                <a:solidFill>
                  <a:srgbClr val="000000"/>
                </a:solidFill>
                <a:latin typeface="Aileron Heavy"/>
                <a:ea typeface="Aileron Heavy"/>
                <a:cs typeface="Aileron Heavy"/>
                <a:sym typeface="Aileron Heavy"/>
              </a:rPr>
              <a:t> OAuth 2.0 de manière </a:t>
            </a:r>
            <a:r>
              <a:rPr lang="en-US" sz="2341" b="1" dirty="0" err="1">
                <a:solidFill>
                  <a:srgbClr val="000000"/>
                </a:solidFill>
                <a:latin typeface="Aileron Heavy"/>
                <a:ea typeface="Aileron Heavy"/>
                <a:cs typeface="Aileron Heavy"/>
                <a:sym typeface="Aileron Heavy"/>
              </a:rPr>
              <a:t>sécurisée</a:t>
            </a:r>
            <a:r>
              <a:rPr lang="en-US" sz="2341" b="1" dirty="0">
                <a:solidFill>
                  <a:srgbClr val="000000"/>
                </a:solidFill>
                <a:latin typeface="Aileron Heavy"/>
                <a:ea typeface="Aileron Heavy"/>
                <a:cs typeface="Aileron Heavy"/>
                <a:sym typeface="Aileron Heavy"/>
              </a:rPr>
              <a:t> et </a:t>
            </a:r>
            <a:r>
              <a:rPr lang="en-US" sz="2341" b="1" dirty="0" err="1">
                <a:solidFill>
                  <a:srgbClr val="000000"/>
                </a:solidFill>
                <a:latin typeface="Aileron Heavy"/>
                <a:ea typeface="Aileron Heavy"/>
                <a:cs typeface="Aileron Heavy"/>
                <a:sym typeface="Aileron Heavy"/>
              </a:rPr>
              <a:t>transparente</a:t>
            </a:r>
            <a:endParaRPr lang="en-US" sz="2341" b="1" dirty="0">
              <a:solidFill>
                <a:srgbClr val="000000"/>
              </a:solidFill>
              <a:latin typeface="Aileron Heavy"/>
              <a:ea typeface="Aileron Heavy"/>
              <a:cs typeface="Aileron Heavy"/>
              <a:sym typeface="Aileron Heavy"/>
            </a:endParaRPr>
          </a:p>
        </p:txBody>
      </p:sp>
      <p:sp>
        <p:nvSpPr>
          <p:cNvPr id="12" name="TextBox 12"/>
          <p:cNvSpPr txBox="1"/>
          <p:nvPr/>
        </p:nvSpPr>
        <p:spPr>
          <a:xfrm>
            <a:off x="3145340" y="5775742"/>
            <a:ext cx="10951660" cy="346249"/>
          </a:xfrm>
          <a:prstGeom prst="rect">
            <a:avLst/>
          </a:prstGeom>
        </p:spPr>
        <p:txBody>
          <a:bodyPr wrap="square" lIns="0" tIns="0" rIns="0" bIns="0" rtlCol="0" anchor="t">
            <a:spAutoFit/>
          </a:bodyPr>
          <a:lstStyle/>
          <a:p>
            <a:pPr algn="l">
              <a:lnSpc>
                <a:spcPts val="2692"/>
              </a:lnSpc>
              <a:spcBef>
                <a:spcPct val="0"/>
              </a:spcBef>
            </a:pPr>
            <a:r>
              <a:rPr lang="en-US" sz="2341" b="1" dirty="0" err="1">
                <a:solidFill>
                  <a:srgbClr val="000000"/>
                </a:solidFill>
                <a:latin typeface="Aileron Heavy"/>
                <a:ea typeface="Aileron Heavy"/>
                <a:cs typeface="Aileron Heavy"/>
                <a:sym typeface="Aileron Heavy"/>
              </a:rPr>
              <a:t>Développer</a:t>
            </a:r>
            <a:r>
              <a:rPr lang="en-US" sz="2341" b="1" dirty="0">
                <a:solidFill>
                  <a:srgbClr val="000000"/>
                </a:solidFill>
                <a:latin typeface="Aileron Heavy"/>
                <a:ea typeface="Aileron Heavy"/>
                <a:cs typeface="Aileron Heavy"/>
                <a:sym typeface="Aileron Heavy"/>
              </a:rPr>
              <a:t> un bundle Symfony </a:t>
            </a:r>
            <a:r>
              <a:rPr lang="en-US" sz="2341" b="1" dirty="0" err="1">
                <a:solidFill>
                  <a:srgbClr val="000000"/>
                </a:solidFill>
                <a:latin typeface="Aileron Heavy"/>
                <a:ea typeface="Aileron Heavy"/>
                <a:cs typeface="Aileron Heavy"/>
                <a:sym typeface="Aileron Heavy"/>
              </a:rPr>
              <a:t>réutilisable</a:t>
            </a:r>
            <a:r>
              <a:rPr lang="en-US" sz="2341" b="1" dirty="0">
                <a:solidFill>
                  <a:srgbClr val="000000"/>
                </a:solidFill>
                <a:latin typeface="Aileron Heavy"/>
                <a:ea typeface="Aileron Heavy"/>
                <a:cs typeface="Aileron Heavy"/>
                <a:sym typeface="Aileron Heavy"/>
              </a:rPr>
              <a:t>, </a:t>
            </a:r>
            <a:r>
              <a:rPr lang="en-US" sz="2341" b="1" dirty="0" err="1">
                <a:solidFill>
                  <a:srgbClr val="000000"/>
                </a:solidFill>
                <a:latin typeface="Aileron Heavy"/>
                <a:ea typeface="Aileron Heavy"/>
                <a:cs typeface="Aileron Heavy"/>
                <a:sym typeface="Aileron Heavy"/>
              </a:rPr>
              <a:t>modulaire</a:t>
            </a:r>
            <a:r>
              <a:rPr lang="en-US" sz="2341" b="1" dirty="0">
                <a:solidFill>
                  <a:srgbClr val="000000"/>
                </a:solidFill>
                <a:latin typeface="Aileron Heavy"/>
                <a:ea typeface="Aileron Heavy"/>
                <a:cs typeface="Aileron Heavy"/>
                <a:sym typeface="Aileron Heavy"/>
              </a:rPr>
              <a:t> et configurable</a:t>
            </a:r>
          </a:p>
        </p:txBody>
      </p:sp>
      <p:sp>
        <p:nvSpPr>
          <p:cNvPr id="13" name="TextBox 13"/>
          <p:cNvSpPr txBox="1"/>
          <p:nvPr/>
        </p:nvSpPr>
        <p:spPr>
          <a:xfrm>
            <a:off x="3145340" y="6770031"/>
            <a:ext cx="10348769" cy="338716"/>
          </a:xfrm>
          <a:prstGeom prst="rect">
            <a:avLst/>
          </a:prstGeom>
        </p:spPr>
        <p:txBody>
          <a:bodyPr lIns="0" tIns="0" rIns="0" bIns="0" rtlCol="0" anchor="t">
            <a:spAutoFit/>
          </a:bodyPr>
          <a:lstStyle/>
          <a:p>
            <a:pPr algn="l">
              <a:lnSpc>
                <a:spcPts val="2692"/>
              </a:lnSpc>
              <a:spcBef>
                <a:spcPct val="0"/>
              </a:spcBef>
            </a:pPr>
            <a:r>
              <a:rPr lang="en-US" sz="2341" b="1">
                <a:solidFill>
                  <a:srgbClr val="000000"/>
                </a:solidFill>
                <a:latin typeface="Aileron Heavy"/>
                <a:ea typeface="Aileron Heavy"/>
                <a:cs typeface="Aileron Heavy"/>
                <a:sym typeface="Aileron Heavy"/>
              </a:rPr>
              <a:t>Assurer l’intégration fluide avec l’interface d’administration Ibexa</a:t>
            </a:r>
          </a:p>
        </p:txBody>
      </p:sp>
      <p:sp>
        <p:nvSpPr>
          <p:cNvPr id="14" name="TextBox 14"/>
          <p:cNvSpPr txBox="1"/>
          <p:nvPr/>
        </p:nvSpPr>
        <p:spPr>
          <a:xfrm>
            <a:off x="3124200" y="7802967"/>
            <a:ext cx="10348769" cy="346249"/>
          </a:xfrm>
          <a:prstGeom prst="rect">
            <a:avLst/>
          </a:prstGeom>
        </p:spPr>
        <p:txBody>
          <a:bodyPr wrap="square" lIns="0" tIns="0" rIns="0" bIns="0" rtlCol="0" anchor="t">
            <a:spAutoFit/>
          </a:bodyPr>
          <a:lstStyle/>
          <a:p>
            <a:pPr algn="l">
              <a:lnSpc>
                <a:spcPts val="2692"/>
              </a:lnSpc>
              <a:spcBef>
                <a:spcPct val="0"/>
              </a:spcBef>
            </a:pPr>
            <a:r>
              <a:rPr lang="en-US" sz="2341" b="1" dirty="0" err="1">
                <a:solidFill>
                  <a:srgbClr val="000000"/>
                </a:solidFill>
                <a:latin typeface="Aileron Heavy"/>
                <a:ea typeface="Aileron Heavy"/>
                <a:cs typeface="Aileron Heavy"/>
                <a:sym typeface="Aileron Heavy"/>
              </a:rPr>
              <a:t>Fournir</a:t>
            </a:r>
            <a:r>
              <a:rPr lang="en-US" sz="2341" b="1" dirty="0">
                <a:solidFill>
                  <a:srgbClr val="000000"/>
                </a:solidFill>
                <a:latin typeface="Aileron Heavy"/>
                <a:ea typeface="Aileron Heavy"/>
                <a:cs typeface="Aileron Heavy"/>
                <a:sym typeface="Aileron Heavy"/>
              </a:rPr>
              <a:t> </a:t>
            </a:r>
            <a:r>
              <a:rPr lang="en-US" sz="2341" b="1" dirty="0" err="1">
                <a:solidFill>
                  <a:srgbClr val="000000"/>
                </a:solidFill>
                <a:latin typeface="Aileron Heavy"/>
                <a:ea typeface="Aileron Heavy"/>
                <a:cs typeface="Aileron Heavy"/>
                <a:sym typeface="Aileron Heavy"/>
              </a:rPr>
              <a:t>une</a:t>
            </a:r>
            <a:r>
              <a:rPr lang="en-US" sz="2341" b="1" dirty="0">
                <a:solidFill>
                  <a:srgbClr val="000000"/>
                </a:solidFill>
                <a:latin typeface="Aileron Heavy"/>
                <a:ea typeface="Aileron Heavy"/>
                <a:cs typeface="Aileron Heavy"/>
                <a:sym typeface="Aileron Heavy"/>
              </a:rPr>
              <a:t> solution </a:t>
            </a:r>
            <a:r>
              <a:rPr lang="en-US" sz="2341" b="1" dirty="0" err="1">
                <a:solidFill>
                  <a:srgbClr val="000000"/>
                </a:solidFill>
                <a:latin typeface="Aileron Heavy"/>
                <a:ea typeface="Aileron Heavy"/>
                <a:cs typeface="Aileron Heavy"/>
                <a:sym typeface="Aileron Heavy"/>
              </a:rPr>
              <a:t>maintenable</a:t>
            </a:r>
            <a:r>
              <a:rPr lang="en-US" sz="2341" b="1" dirty="0">
                <a:solidFill>
                  <a:srgbClr val="000000"/>
                </a:solidFill>
                <a:latin typeface="Aileron Heavy"/>
                <a:ea typeface="Aileron Heavy"/>
                <a:cs typeface="Aileron Heavy"/>
                <a:sym typeface="Aileron Heavy"/>
              </a:rPr>
              <a:t> et </a:t>
            </a:r>
            <a:r>
              <a:rPr lang="en-US" sz="2341" b="1" dirty="0" err="1">
                <a:solidFill>
                  <a:srgbClr val="000000"/>
                </a:solidFill>
                <a:latin typeface="Aileron Heavy"/>
                <a:ea typeface="Aileron Heavy"/>
                <a:cs typeface="Aileron Heavy"/>
                <a:sym typeface="Aileron Heavy"/>
              </a:rPr>
              <a:t>évolutive</a:t>
            </a:r>
            <a:r>
              <a:rPr lang="en-US" sz="2341" b="1" dirty="0">
                <a:solidFill>
                  <a:srgbClr val="000000"/>
                </a:solidFill>
                <a:latin typeface="Aileron Heavy"/>
                <a:ea typeface="Aileron Heavy"/>
                <a:cs typeface="Aileron Heavy"/>
                <a:sym typeface="Aileron Heavy"/>
              </a:rPr>
              <a:t> pour </a:t>
            </a:r>
            <a:r>
              <a:rPr lang="en-US" sz="2341" b="1" dirty="0" err="1">
                <a:solidFill>
                  <a:srgbClr val="000000"/>
                </a:solidFill>
                <a:latin typeface="Aileron Heavy"/>
                <a:ea typeface="Aileron Heavy"/>
                <a:cs typeface="Aileron Heavy"/>
                <a:sym typeface="Aileron Heavy"/>
              </a:rPr>
              <a:t>d’autres</a:t>
            </a:r>
            <a:r>
              <a:rPr lang="en-US" sz="2341" b="1" dirty="0">
                <a:solidFill>
                  <a:srgbClr val="000000"/>
                </a:solidFill>
                <a:latin typeface="Aileron Heavy"/>
                <a:ea typeface="Aileron Heavy"/>
                <a:cs typeface="Aileron Heavy"/>
                <a:sym typeface="Aileron Heavy"/>
              </a:rPr>
              <a:t> </a:t>
            </a:r>
            <a:r>
              <a:rPr lang="en-US" sz="2341" b="1" dirty="0" err="1">
                <a:solidFill>
                  <a:srgbClr val="000000"/>
                </a:solidFill>
                <a:latin typeface="Aileron Heavy"/>
                <a:ea typeface="Aileron Heavy"/>
                <a:cs typeface="Aileron Heavy"/>
                <a:sym typeface="Aileron Heavy"/>
              </a:rPr>
              <a:t>projets</a:t>
            </a:r>
            <a:endParaRPr lang="en-US" sz="2341" b="1" dirty="0">
              <a:solidFill>
                <a:srgbClr val="000000"/>
              </a:solidFill>
              <a:latin typeface="Aileron Heavy"/>
              <a:ea typeface="Aileron Heavy"/>
              <a:cs typeface="Aileron Heavy"/>
              <a:sym typeface="Aileron Heavy"/>
            </a:endParaRPr>
          </a:p>
        </p:txBody>
      </p:sp>
      <p:sp>
        <p:nvSpPr>
          <p:cNvPr id="15" name="TextBox 1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020" r="-1020"/>
            </a:stretch>
          </a:blipFill>
        </p:spPr>
      </p:sp>
      <p:sp>
        <p:nvSpPr>
          <p:cNvPr id="3" name="Freeform 3"/>
          <p:cNvSpPr/>
          <p:nvPr/>
        </p:nvSpPr>
        <p:spPr>
          <a:xfrm>
            <a:off x="2307454" y="4046983"/>
            <a:ext cx="1654788" cy="1654788"/>
          </a:xfrm>
          <a:custGeom>
            <a:avLst/>
            <a:gdLst/>
            <a:ahLst/>
            <a:cxnLst/>
            <a:rect l="l" t="t" r="r" b="b"/>
            <a:pathLst>
              <a:path w="1654788" h="1654788">
                <a:moveTo>
                  <a:pt x="0" y="0"/>
                </a:moveTo>
                <a:lnTo>
                  <a:pt x="1654788" y="0"/>
                </a:lnTo>
                <a:lnTo>
                  <a:pt x="1654788" y="1654788"/>
                </a:lnTo>
                <a:lnTo>
                  <a:pt x="0" y="16547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8167193" y="4046983"/>
            <a:ext cx="1518268" cy="1654788"/>
          </a:xfrm>
          <a:custGeom>
            <a:avLst/>
            <a:gdLst/>
            <a:ahLst/>
            <a:cxnLst/>
            <a:rect l="l" t="t" r="r" b="b"/>
            <a:pathLst>
              <a:path w="1518268" h="1654788">
                <a:moveTo>
                  <a:pt x="0" y="0"/>
                </a:moveTo>
                <a:lnTo>
                  <a:pt x="1518268" y="0"/>
                </a:lnTo>
                <a:lnTo>
                  <a:pt x="1518268" y="1654788"/>
                </a:lnTo>
                <a:lnTo>
                  <a:pt x="0" y="16547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3047944" y="4046983"/>
            <a:ext cx="2913558" cy="1654788"/>
          </a:xfrm>
          <a:custGeom>
            <a:avLst/>
            <a:gdLst/>
            <a:ahLst/>
            <a:cxnLst/>
            <a:rect l="l" t="t" r="r" b="b"/>
            <a:pathLst>
              <a:path w="2913558" h="1654788">
                <a:moveTo>
                  <a:pt x="0" y="0"/>
                </a:moveTo>
                <a:lnTo>
                  <a:pt x="2913558" y="0"/>
                </a:lnTo>
                <a:lnTo>
                  <a:pt x="2913558" y="1654788"/>
                </a:lnTo>
                <a:lnTo>
                  <a:pt x="0" y="1654788"/>
                </a:lnTo>
                <a:lnTo>
                  <a:pt x="0" y="0"/>
                </a:lnTo>
                <a:close/>
              </a:path>
            </a:pathLst>
          </a:custGeom>
          <a:blipFill>
            <a:blip r:embed="rId8"/>
            <a:stretch>
              <a:fillRect/>
            </a:stretch>
          </a:blipFill>
        </p:spPr>
      </p:sp>
      <p:sp>
        <p:nvSpPr>
          <p:cNvPr id="6" name="TextBox 6"/>
          <p:cNvSpPr txBox="1"/>
          <p:nvPr/>
        </p:nvSpPr>
        <p:spPr>
          <a:xfrm>
            <a:off x="1367469" y="6116063"/>
            <a:ext cx="3534758" cy="720451"/>
          </a:xfrm>
          <a:prstGeom prst="rect">
            <a:avLst/>
          </a:prstGeom>
        </p:spPr>
        <p:txBody>
          <a:bodyPr lIns="0" tIns="0" rIns="0" bIns="0" rtlCol="0" anchor="t">
            <a:spAutoFit/>
          </a:bodyPr>
          <a:lstStyle/>
          <a:p>
            <a:pPr algn="ctr">
              <a:lnSpc>
                <a:spcPts val="2825"/>
              </a:lnSpc>
              <a:spcBef>
                <a:spcPct val="0"/>
              </a:spcBef>
            </a:pPr>
            <a:r>
              <a:rPr lang="en-US" sz="2456" b="1">
                <a:solidFill>
                  <a:srgbClr val="2F1F7B"/>
                </a:solidFill>
                <a:latin typeface="Aileron Heavy"/>
                <a:ea typeface="Aileron Heavy"/>
                <a:cs typeface="Aileron Heavy"/>
                <a:sym typeface="Aileron Heavy"/>
              </a:rPr>
              <a:t>Afficher les publications LinkedIn</a:t>
            </a:r>
          </a:p>
        </p:txBody>
      </p:sp>
      <p:sp>
        <p:nvSpPr>
          <p:cNvPr id="7" name="TextBox 7"/>
          <p:cNvSpPr txBox="1"/>
          <p:nvPr/>
        </p:nvSpPr>
        <p:spPr>
          <a:xfrm>
            <a:off x="7229654" y="6116063"/>
            <a:ext cx="2951479" cy="720471"/>
          </a:xfrm>
          <a:prstGeom prst="rect">
            <a:avLst/>
          </a:prstGeom>
        </p:spPr>
        <p:txBody>
          <a:bodyPr lIns="0" tIns="0" rIns="0" bIns="0" rtlCol="0" anchor="t">
            <a:spAutoFit/>
          </a:bodyPr>
          <a:lstStyle/>
          <a:p>
            <a:pPr algn="ctr">
              <a:lnSpc>
                <a:spcPts val="2828"/>
              </a:lnSpc>
              <a:spcBef>
                <a:spcPct val="0"/>
              </a:spcBef>
            </a:pPr>
            <a:r>
              <a:rPr lang="en-US" sz="2460" b="1">
                <a:solidFill>
                  <a:srgbClr val="2F1F7B"/>
                </a:solidFill>
                <a:latin typeface="Aileron Heavy"/>
                <a:ea typeface="Aileron Heavy"/>
                <a:cs typeface="Aileron Heavy"/>
                <a:sym typeface="Aileron Heavy"/>
              </a:rPr>
              <a:t>Configuration via back-office</a:t>
            </a:r>
          </a:p>
        </p:txBody>
      </p:sp>
      <p:sp>
        <p:nvSpPr>
          <p:cNvPr id="8" name="TextBox 8"/>
          <p:cNvSpPr txBox="1"/>
          <p:nvPr/>
        </p:nvSpPr>
        <p:spPr>
          <a:xfrm>
            <a:off x="12970960" y="6116063"/>
            <a:ext cx="3255319" cy="720471"/>
          </a:xfrm>
          <a:prstGeom prst="rect">
            <a:avLst/>
          </a:prstGeom>
        </p:spPr>
        <p:txBody>
          <a:bodyPr lIns="0" tIns="0" rIns="0" bIns="0" rtlCol="0" anchor="t">
            <a:spAutoFit/>
          </a:bodyPr>
          <a:lstStyle/>
          <a:p>
            <a:pPr algn="ctr">
              <a:lnSpc>
                <a:spcPts val="2828"/>
              </a:lnSpc>
              <a:spcBef>
                <a:spcPct val="0"/>
              </a:spcBef>
            </a:pPr>
            <a:r>
              <a:rPr lang="en-US" sz="2460" b="1">
                <a:solidFill>
                  <a:srgbClr val="2F1F7B"/>
                </a:solidFill>
                <a:latin typeface="Aileron Heavy"/>
                <a:ea typeface="Aileron Heavy"/>
                <a:cs typeface="Aileron Heavy"/>
                <a:sym typeface="Aileron Heavy"/>
              </a:rPr>
              <a:t>Affichage sous forme de bloc Ibexa</a:t>
            </a:r>
          </a:p>
        </p:txBody>
      </p:sp>
      <p:sp>
        <p:nvSpPr>
          <p:cNvPr id="9" name="TextBox 9"/>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3302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777" b="-777"/>
            </a:stretch>
          </a:blipFill>
        </p:spPr>
      </p:sp>
      <p:sp>
        <p:nvSpPr>
          <p:cNvPr id="3" name="Freeform 3"/>
          <p:cNvSpPr/>
          <p:nvPr/>
        </p:nvSpPr>
        <p:spPr>
          <a:xfrm>
            <a:off x="1642124" y="4727319"/>
            <a:ext cx="1654847" cy="1098405"/>
          </a:xfrm>
          <a:custGeom>
            <a:avLst/>
            <a:gdLst/>
            <a:ahLst/>
            <a:cxnLst/>
            <a:rect l="l" t="t" r="r" b="b"/>
            <a:pathLst>
              <a:path w="1654847" h="1098405">
                <a:moveTo>
                  <a:pt x="0" y="0"/>
                </a:moveTo>
                <a:lnTo>
                  <a:pt x="1654847" y="0"/>
                </a:lnTo>
                <a:lnTo>
                  <a:pt x="1654847" y="1098405"/>
                </a:lnTo>
                <a:lnTo>
                  <a:pt x="0" y="1098405"/>
                </a:lnTo>
                <a:lnTo>
                  <a:pt x="0" y="0"/>
                </a:lnTo>
                <a:close/>
              </a:path>
            </a:pathLst>
          </a:custGeom>
          <a:blipFill>
            <a:blip r:embed="rId4"/>
            <a:stretch>
              <a:fillRect/>
            </a:stretch>
          </a:blipFill>
        </p:spPr>
      </p:sp>
      <p:sp>
        <p:nvSpPr>
          <p:cNvPr id="4" name="Freeform 4"/>
          <p:cNvSpPr/>
          <p:nvPr/>
        </p:nvSpPr>
        <p:spPr>
          <a:xfrm>
            <a:off x="5750432" y="4505765"/>
            <a:ext cx="932687" cy="1275470"/>
          </a:xfrm>
          <a:custGeom>
            <a:avLst/>
            <a:gdLst/>
            <a:ahLst/>
            <a:cxnLst/>
            <a:rect l="l" t="t" r="r" b="b"/>
            <a:pathLst>
              <a:path w="932687" h="1275470">
                <a:moveTo>
                  <a:pt x="0" y="0"/>
                </a:moveTo>
                <a:lnTo>
                  <a:pt x="932688" y="0"/>
                </a:lnTo>
                <a:lnTo>
                  <a:pt x="932688" y="1275470"/>
                </a:lnTo>
                <a:lnTo>
                  <a:pt x="0" y="1275470"/>
                </a:lnTo>
                <a:lnTo>
                  <a:pt x="0" y="0"/>
                </a:lnTo>
                <a:close/>
              </a:path>
            </a:pathLst>
          </a:custGeom>
          <a:blipFill>
            <a:blip r:embed="rId5"/>
            <a:stretch>
              <a:fillRect/>
            </a:stretch>
          </a:blipFill>
        </p:spPr>
      </p:sp>
      <p:sp>
        <p:nvSpPr>
          <p:cNvPr id="5" name="Freeform 5"/>
          <p:cNvSpPr/>
          <p:nvPr/>
        </p:nvSpPr>
        <p:spPr>
          <a:xfrm>
            <a:off x="8991723" y="4505765"/>
            <a:ext cx="1429676" cy="1401082"/>
          </a:xfrm>
          <a:custGeom>
            <a:avLst/>
            <a:gdLst/>
            <a:ahLst/>
            <a:cxnLst/>
            <a:rect l="l" t="t" r="r" b="b"/>
            <a:pathLst>
              <a:path w="1429676" h="1401082">
                <a:moveTo>
                  <a:pt x="0" y="0"/>
                </a:moveTo>
                <a:lnTo>
                  <a:pt x="1429676" y="0"/>
                </a:lnTo>
                <a:lnTo>
                  <a:pt x="1429676" y="1401082"/>
                </a:lnTo>
                <a:lnTo>
                  <a:pt x="0" y="14010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3127301" y="4484224"/>
            <a:ext cx="1548942" cy="1584595"/>
          </a:xfrm>
          <a:custGeom>
            <a:avLst/>
            <a:gdLst/>
            <a:ahLst/>
            <a:cxnLst/>
            <a:rect l="l" t="t" r="r" b="b"/>
            <a:pathLst>
              <a:path w="1548942" h="1584595">
                <a:moveTo>
                  <a:pt x="0" y="0"/>
                </a:moveTo>
                <a:lnTo>
                  <a:pt x="1548942" y="0"/>
                </a:lnTo>
                <a:lnTo>
                  <a:pt x="1548942" y="1584595"/>
                </a:lnTo>
                <a:lnTo>
                  <a:pt x="0" y="1584595"/>
                </a:lnTo>
                <a:lnTo>
                  <a:pt x="0" y="0"/>
                </a:lnTo>
                <a:close/>
              </a:path>
            </a:pathLst>
          </a:custGeom>
          <a:blipFill>
            <a:blip r:embed="rId8"/>
            <a:stretch>
              <a:fillRect/>
            </a:stretch>
          </a:blipFill>
        </p:spPr>
      </p:sp>
      <p:sp>
        <p:nvSpPr>
          <p:cNvPr id="7" name="TextBox 7"/>
          <p:cNvSpPr txBox="1"/>
          <p:nvPr/>
        </p:nvSpPr>
        <p:spPr>
          <a:xfrm>
            <a:off x="1534609" y="6118155"/>
            <a:ext cx="1970591" cy="346249"/>
          </a:xfrm>
          <a:prstGeom prst="rect">
            <a:avLst/>
          </a:prstGeom>
        </p:spPr>
        <p:txBody>
          <a:bodyPr wrap="square" lIns="0" tIns="0" rIns="0" bIns="0" rtlCol="0" anchor="t">
            <a:spAutoFit/>
          </a:bodyPr>
          <a:lstStyle/>
          <a:p>
            <a:pPr algn="ctr">
              <a:lnSpc>
                <a:spcPts val="2692"/>
              </a:lnSpc>
              <a:spcBef>
                <a:spcPct val="0"/>
              </a:spcBef>
            </a:pPr>
            <a:r>
              <a:rPr lang="en-US" sz="2341" b="1" dirty="0">
                <a:solidFill>
                  <a:srgbClr val="000000"/>
                </a:solidFill>
                <a:latin typeface="Aileron Heavy"/>
                <a:ea typeface="Aileron Heavy"/>
                <a:cs typeface="Aileron Heavy"/>
                <a:sym typeface="Aileron Heavy"/>
              </a:rPr>
              <a:t>Performance</a:t>
            </a:r>
          </a:p>
        </p:txBody>
      </p:sp>
      <p:sp>
        <p:nvSpPr>
          <p:cNvPr id="8" name="TextBox 8"/>
          <p:cNvSpPr txBox="1"/>
          <p:nvPr/>
        </p:nvSpPr>
        <p:spPr>
          <a:xfrm>
            <a:off x="4599525" y="5951468"/>
            <a:ext cx="3234501" cy="672091"/>
          </a:xfrm>
          <a:prstGeom prst="rect">
            <a:avLst/>
          </a:prstGeom>
        </p:spPr>
        <p:txBody>
          <a:bodyPr lIns="0" tIns="0" rIns="0" bIns="0" rtlCol="0" anchor="t">
            <a:spAutoFit/>
          </a:bodyPr>
          <a:lstStyle/>
          <a:p>
            <a:pPr algn="ctr">
              <a:lnSpc>
                <a:spcPts val="2692"/>
              </a:lnSpc>
              <a:spcBef>
                <a:spcPct val="0"/>
              </a:spcBef>
            </a:pPr>
            <a:r>
              <a:rPr lang="en-US" sz="2341" b="1">
                <a:solidFill>
                  <a:srgbClr val="000000"/>
                </a:solidFill>
                <a:latin typeface="Aileron Heavy"/>
                <a:ea typeface="Aileron Heavy"/>
                <a:cs typeface="Aileron Heavy"/>
                <a:sym typeface="Aileron Heavy"/>
              </a:rPr>
              <a:t>Modularité &amp; réutilisabilité</a:t>
            </a:r>
          </a:p>
        </p:txBody>
      </p:sp>
      <p:sp>
        <p:nvSpPr>
          <p:cNvPr id="9" name="TextBox 9"/>
          <p:cNvSpPr txBox="1"/>
          <p:nvPr/>
        </p:nvSpPr>
        <p:spPr>
          <a:xfrm>
            <a:off x="8386699" y="5951468"/>
            <a:ext cx="2639724" cy="672091"/>
          </a:xfrm>
          <a:prstGeom prst="rect">
            <a:avLst/>
          </a:prstGeom>
        </p:spPr>
        <p:txBody>
          <a:bodyPr lIns="0" tIns="0" rIns="0" bIns="0" rtlCol="0" anchor="t">
            <a:spAutoFit/>
          </a:bodyPr>
          <a:lstStyle/>
          <a:p>
            <a:pPr algn="ctr">
              <a:lnSpc>
                <a:spcPts val="2692"/>
              </a:lnSpc>
              <a:spcBef>
                <a:spcPct val="0"/>
              </a:spcBef>
            </a:pPr>
            <a:r>
              <a:rPr lang="en-US" sz="2341" b="1">
                <a:solidFill>
                  <a:srgbClr val="000000"/>
                </a:solidFill>
                <a:latin typeface="Aileron Heavy"/>
                <a:ea typeface="Aileron Heavy"/>
                <a:cs typeface="Aileron Heavy"/>
                <a:sym typeface="Aileron Heavy"/>
              </a:rPr>
              <a:t>Intégration transparente</a:t>
            </a:r>
          </a:p>
        </p:txBody>
      </p:sp>
      <p:sp>
        <p:nvSpPr>
          <p:cNvPr id="10" name="TextBox 10"/>
          <p:cNvSpPr txBox="1"/>
          <p:nvPr/>
        </p:nvSpPr>
        <p:spPr>
          <a:xfrm>
            <a:off x="12581910" y="6118155"/>
            <a:ext cx="2639724" cy="338716"/>
          </a:xfrm>
          <a:prstGeom prst="rect">
            <a:avLst/>
          </a:prstGeom>
        </p:spPr>
        <p:txBody>
          <a:bodyPr lIns="0" tIns="0" rIns="0" bIns="0" rtlCol="0" anchor="t">
            <a:spAutoFit/>
          </a:bodyPr>
          <a:lstStyle/>
          <a:p>
            <a:pPr algn="ctr">
              <a:lnSpc>
                <a:spcPts val="2692"/>
              </a:lnSpc>
              <a:spcBef>
                <a:spcPct val="0"/>
              </a:spcBef>
            </a:pPr>
            <a:r>
              <a:rPr lang="en-US" sz="2341">
                <a:solidFill>
                  <a:srgbClr val="000000"/>
                </a:solidFill>
                <a:latin typeface="Aileron Heavy"/>
                <a:ea typeface="Aileron Heavy"/>
                <a:cs typeface="Aileron Heavy"/>
                <a:sym typeface="Aileron Heavy"/>
              </a:rPr>
              <a:t>Sécurité</a:t>
            </a:r>
          </a:p>
        </p:txBody>
      </p:sp>
      <p:sp>
        <p:nvSpPr>
          <p:cNvPr id="11" name="TextBox 11"/>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75" r="-675"/>
            </a:stretch>
          </a:blipFill>
        </p:spPr>
      </p:sp>
      <p:sp>
        <p:nvSpPr>
          <p:cNvPr id="3" name="Freeform 3"/>
          <p:cNvSpPr/>
          <p:nvPr/>
        </p:nvSpPr>
        <p:spPr>
          <a:xfrm>
            <a:off x="2772357" y="3265917"/>
            <a:ext cx="9823849" cy="4801406"/>
          </a:xfrm>
          <a:custGeom>
            <a:avLst/>
            <a:gdLst/>
            <a:ahLst/>
            <a:cxnLst/>
            <a:rect l="l" t="t" r="r" b="b"/>
            <a:pathLst>
              <a:path w="9823849" h="4801406">
                <a:moveTo>
                  <a:pt x="0" y="0"/>
                </a:moveTo>
                <a:lnTo>
                  <a:pt x="9823849" y="0"/>
                </a:lnTo>
                <a:lnTo>
                  <a:pt x="9823849" y="4801406"/>
                </a:lnTo>
                <a:lnTo>
                  <a:pt x="0" y="4801406"/>
                </a:lnTo>
                <a:lnTo>
                  <a:pt x="0" y="0"/>
                </a:lnTo>
                <a:close/>
              </a:path>
            </a:pathLst>
          </a:custGeom>
          <a:blipFill>
            <a:blip r:embed="rId4"/>
            <a:stretch>
              <a:fillRect/>
            </a:stretch>
          </a:blipFill>
        </p:spPr>
      </p:sp>
      <p:sp>
        <p:nvSpPr>
          <p:cNvPr id="4" name="TextBox 4"/>
          <p:cNvSpPr txBox="1"/>
          <p:nvPr/>
        </p:nvSpPr>
        <p:spPr>
          <a:xfrm>
            <a:off x="4532621" y="1353221"/>
            <a:ext cx="8402257" cy="1445230"/>
          </a:xfrm>
          <a:prstGeom prst="rect">
            <a:avLst/>
          </a:prstGeom>
        </p:spPr>
        <p:txBody>
          <a:bodyPr lIns="0" tIns="0" rIns="0" bIns="0" rtlCol="0" anchor="t">
            <a:spAutoFit/>
          </a:bodyPr>
          <a:lstStyle/>
          <a:p>
            <a:pPr algn="ctr">
              <a:lnSpc>
                <a:spcPts val="5808"/>
              </a:lnSpc>
            </a:pPr>
            <a:r>
              <a:rPr lang="en-US" sz="4149" b="1">
                <a:solidFill>
                  <a:srgbClr val="000000"/>
                </a:solidFill>
                <a:latin typeface="Open Sans Bold"/>
                <a:ea typeface="Open Sans Bold"/>
                <a:cs typeface="Open Sans Bold"/>
                <a:sym typeface="Open Sans Bold"/>
              </a:rPr>
              <a:t>Diagramme de cas d’utilisation d’administration Back-office</a:t>
            </a:r>
          </a:p>
        </p:txBody>
      </p:sp>
      <p:sp>
        <p:nvSpPr>
          <p:cNvPr id="5" name="TextBox 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75" r="-675"/>
            </a:stretch>
          </a:blipFill>
        </p:spPr>
      </p:sp>
      <p:sp>
        <p:nvSpPr>
          <p:cNvPr id="3" name="Freeform 3"/>
          <p:cNvSpPr/>
          <p:nvPr/>
        </p:nvSpPr>
        <p:spPr>
          <a:xfrm>
            <a:off x="2996593" y="3297425"/>
            <a:ext cx="11074343" cy="5370298"/>
          </a:xfrm>
          <a:custGeom>
            <a:avLst/>
            <a:gdLst/>
            <a:ahLst/>
            <a:cxnLst/>
            <a:rect l="l" t="t" r="r" b="b"/>
            <a:pathLst>
              <a:path w="11074343" h="5370298">
                <a:moveTo>
                  <a:pt x="0" y="0"/>
                </a:moveTo>
                <a:lnTo>
                  <a:pt x="11074343" y="0"/>
                </a:lnTo>
                <a:lnTo>
                  <a:pt x="11074343" y="5370298"/>
                </a:lnTo>
                <a:lnTo>
                  <a:pt x="0" y="5370298"/>
                </a:lnTo>
                <a:lnTo>
                  <a:pt x="0" y="0"/>
                </a:lnTo>
                <a:close/>
              </a:path>
            </a:pathLst>
          </a:custGeom>
          <a:blipFill>
            <a:blip r:embed="rId4"/>
            <a:stretch>
              <a:fillRect/>
            </a:stretch>
          </a:blipFill>
        </p:spPr>
      </p:sp>
      <p:sp>
        <p:nvSpPr>
          <p:cNvPr id="4" name="TextBox 4"/>
          <p:cNvSpPr txBox="1"/>
          <p:nvPr/>
        </p:nvSpPr>
        <p:spPr>
          <a:xfrm>
            <a:off x="5169649" y="1460505"/>
            <a:ext cx="7948701" cy="1207452"/>
          </a:xfrm>
          <a:prstGeom prst="rect">
            <a:avLst/>
          </a:prstGeom>
        </p:spPr>
        <p:txBody>
          <a:bodyPr lIns="0" tIns="0" rIns="0" bIns="0" rtlCol="0" anchor="t">
            <a:spAutoFit/>
          </a:bodyPr>
          <a:lstStyle/>
          <a:p>
            <a:pPr algn="ctr">
              <a:lnSpc>
                <a:spcPts val="4772"/>
              </a:lnSpc>
              <a:spcBef>
                <a:spcPct val="0"/>
              </a:spcBef>
            </a:pPr>
            <a:r>
              <a:rPr lang="en-US" sz="4149" b="1">
                <a:solidFill>
                  <a:srgbClr val="000000"/>
                </a:solidFill>
                <a:latin typeface="Aileron Heavy"/>
                <a:ea typeface="Aileron Heavy"/>
                <a:cs typeface="Aileron Heavy"/>
                <a:sym typeface="Aileron Heavy"/>
              </a:rPr>
              <a:t>Diagramme de cas d’utilisation du CMS Ibexa</a:t>
            </a:r>
          </a:p>
        </p:txBody>
      </p:sp>
      <p:sp>
        <p:nvSpPr>
          <p:cNvPr id="5" name="TextBox 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75" r="-675"/>
            </a:stretch>
          </a:blipFill>
        </p:spPr>
      </p:sp>
      <p:sp>
        <p:nvSpPr>
          <p:cNvPr id="3" name="Freeform 3"/>
          <p:cNvSpPr/>
          <p:nvPr/>
        </p:nvSpPr>
        <p:spPr>
          <a:xfrm>
            <a:off x="4430138" y="3286038"/>
            <a:ext cx="8679877" cy="4580156"/>
          </a:xfrm>
          <a:custGeom>
            <a:avLst/>
            <a:gdLst/>
            <a:ahLst/>
            <a:cxnLst/>
            <a:rect l="l" t="t" r="r" b="b"/>
            <a:pathLst>
              <a:path w="8679877" h="4580156">
                <a:moveTo>
                  <a:pt x="0" y="0"/>
                </a:moveTo>
                <a:lnTo>
                  <a:pt x="8679877" y="0"/>
                </a:lnTo>
                <a:lnTo>
                  <a:pt x="8679877" y="4580156"/>
                </a:lnTo>
                <a:lnTo>
                  <a:pt x="0" y="4580156"/>
                </a:lnTo>
                <a:lnTo>
                  <a:pt x="0" y="0"/>
                </a:lnTo>
                <a:close/>
              </a:path>
            </a:pathLst>
          </a:custGeom>
          <a:blipFill>
            <a:blip r:embed="rId4"/>
            <a:stretch>
              <a:fillRect/>
            </a:stretch>
          </a:blipFill>
        </p:spPr>
      </p:sp>
      <p:sp>
        <p:nvSpPr>
          <p:cNvPr id="4" name="TextBox 4"/>
          <p:cNvSpPr txBox="1"/>
          <p:nvPr/>
        </p:nvSpPr>
        <p:spPr>
          <a:xfrm>
            <a:off x="5177985" y="1727483"/>
            <a:ext cx="7932029" cy="1207452"/>
          </a:xfrm>
          <a:prstGeom prst="rect">
            <a:avLst/>
          </a:prstGeom>
        </p:spPr>
        <p:txBody>
          <a:bodyPr lIns="0" tIns="0" rIns="0" bIns="0" rtlCol="0" anchor="t">
            <a:spAutoFit/>
          </a:bodyPr>
          <a:lstStyle/>
          <a:p>
            <a:pPr algn="ctr">
              <a:lnSpc>
                <a:spcPts val="4772"/>
              </a:lnSpc>
              <a:spcBef>
                <a:spcPct val="0"/>
              </a:spcBef>
            </a:pPr>
            <a:r>
              <a:rPr lang="en-US" sz="4149" b="1">
                <a:solidFill>
                  <a:srgbClr val="000000"/>
                </a:solidFill>
                <a:latin typeface="Aileron Heavy"/>
                <a:ea typeface="Aileron Heavy"/>
                <a:cs typeface="Aileron Heavy"/>
                <a:sym typeface="Aileron Heavy"/>
              </a:rPr>
              <a:t>Diagramme de cas d’utilisation d’Api LinkedIn</a:t>
            </a:r>
          </a:p>
        </p:txBody>
      </p:sp>
      <p:sp>
        <p:nvSpPr>
          <p:cNvPr id="5" name="TextBox 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75" r="-675"/>
            </a:stretch>
          </a:blipFill>
        </p:spPr>
      </p:sp>
      <p:sp>
        <p:nvSpPr>
          <p:cNvPr id="3" name="Freeform 3"/>
          <p:cNvSpPr/>
          <p:nvPr/>
        </p:nvSpPr>
        <p:spPr>
          <a:xfrm>
            <a:off x="3479975" y="2114171"/>
            <a:ext cx="11997194" cy="7768183"/>
          </a:xfrm>
          <a:custGeom>
            <a:avLst/>
            <a:gdLst/>
            <a:ahLst/>
            <a:cxnLst/>
            <a:rect l="l" t="t" r="r" b="b"/>
            <a:pathLst>
              <a:path w="11997194" h="7768183">
                <a:moveTo>
                  <a:pt x="0" y="0"/>
                </a:moveTo>
                <a:lnTo>
                  <a:pt x="11997195" y="0"/>
                </a:lnTo>
                <a:lnTo>
                  <a:pt x="11997195" y="7768183"/>
                </a:lnTo>
                <a:lnTo>
                  <a:pt x="0" y="7768183"/>
                </a:lnTo>
                <a:lnTo>
                  <a:pt x="0" y="0"/>
                </a:lnTo>
                <a:close/>
              </a:path>
            </a:pathLst>
          </a:custGeom>
          <a:blipFill>
            <a:blip r:embed="rId4"/>
            <a:stretch>
              <a:fillRect/>
            </a:stretch>
          </a:blipFill>
        </p:spPr>
      </p:sp>
      <p:sp>
        <p:nvSpPr>
          <p:cNvPr id="4" name="TextBox 4"/>
          <p:cNvSpPr txBox="1"/>
          <p:nvPr/>
        </p:nvSpPr>
        <p:spPr>
          <a:xfrm>
            <a:off x="5814715" y="802604"/>
            <a:ext cx="7289615" cy="988124"/>
          </a:xfrm>
          <a:prstGeom prst="rect">
            <a:avLst/>
          </a:prstGeom>
        </p:spPr>
        <p:txBody>
          <a:bodyPr lIns="0" tIns="0" rIns="0" bIns="0" rtlCol="0" anchor="t">
            <a:spAutoFit/>
          </a:bodyPr>
          <a:lstStyle/>
          <a:p>
            <a:pPr algn="ctr">
              <a:lnSpc>
                <a:spcPts val="3940"/>
              </a:lnSpc>
              <a:spcBef>
                <a:spcPct val="0"/>
              </a:spcBef>
            </a:pPr>
            <a:r>
              <a:rPr lang="en-US" sz="3426" b="1">
                <a:solidFill>
                  <a:srgbClr val="000000"/>
                </a:solidFill>
                <a:latin typeface="Aileron Heavy"/>
                <a:ea typeface="Aileron Heavy"/>
                <a:cs typeface="Aileron Heavy"/>
                <a:sym typeface="Aileron Heavy"/>
              </a:rPr>
              <a:t>Diagramme de Séquence Authentification OAuth2 </a:t>
            </a:r>
          </a:p>
        </p:txBody>
      </p:sp>
      <p:sp>
        <p:nvSpPr>
          <p:cNvPr id="5" name="TextBox 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18</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75" r="-675"/>
            </a:stretch>
          </a:blipFill>
        </p:spPr>
      </p:sp>
      <p:sp>
        <p:nvSpPr>
          <p:cNvPr id="3" name="Freeform 3"/>
          <p:cNvSpPr/>
          <p:nvPr/>
        </p:nvSpPr>
        <p:spPr>
          <a:xfrm>
            <a:off x="3548802" y="2865586"/>
            <a:ext cx="11559722" cy="6589042"/>
          </a:xfrm>
          <a:custGeom>
            <a:avLst/>
            <a:gdLst/>
            <a:ahLst/>
            <a:cxnLst/>
            <a:rect l="l" t="t" r="r" b="b"/>
            <a:pathLst>
              <a:path w="11559722" h="6589042">
                <a:moveTo>
                  <a:pt x="0" y="0"/>
                </a:moveTo>
                <a:lnTo>
                  <a:pt x="11559723" y="0"/>
                </a:lnTo>
                <a:lnTo>
                  <a:pt x="11559723" y="6589042"/>
                </a:lnTo>
                <a:lnTo>
                  <a:pt x="0" y="6589042"/>
                </a:lnTo>
                <a:lnTo>
                  <a:pt x="0" y="0"/>
                </a:lnTo>
                <a:close/>
              </a:path>
            </a:pathLst>
          </a:custGeom>
          <a:blipFill>
            <a:blip r:embed="rId4"/>
            <a:stretch>
              <a:fillRect/>
            </a:stretch>
          </a:blipFill>
        </p:spPr>
      </p:sp>
      <p:sp>
        <p:nvSpPr>
          <p:cNvPr id="4" name="TextBox 4"/>
          <p:cNvSpPr txBox="1"/>
          <p:nvPr/>
        </p:nvSpPr>
        <p:spPr>
          <a:xfrm>
            <a:off x="4655916" y="1193526"/>
            <a:ext cx="9586403" cy="1207395"/>
          </a:xfrm>
          <a:prstGeom prst="rect">
            <a:avLst/>
          </a:prstGeom>
        </p:spPr>
        <p:txBody>
          <a:bodyPr lIns="0" tIns="0" rIns="0" bIns="0" rtlCol="0" anchor="t">
            <a:spAutoFit/>
          </a:bodyPr>
          <a:lstStyle/>
          <a:p>
            <a:pPr algn="ctr">
              <a:lnSpc>
                <a:spcPts val="4762"/>
              </a:lnSpc>
              <a:spcBef>
                <a:spcPct val="0"/>
              </a:spcBef>
            </a:pPr>
            <a:r>
              <a:rPr lang="en-US" sz="4140" b="1">
                <a:solidFill>
                  <a:srgbClr val="000000"/>
                </a:solidFill>
                <a:latin typeface="Aileron Heavy"/>
                <a:ea typeface="Aileron Heavy"/>
                <a:cs typeface="Aileron Heavy"/>
                <a:sym typeface="Aileron Heavy"/>
              </a:rPr>
              <a:t>Diagramme de Séquence Récuperation des posts </a:t>
            </a:r>
          </a:p>
        </p:txBody>
      </p:sp>
      <p:sp>
        <p:nvSpPr>
          <p:cNvPr id="5" name="TextBox 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19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73745" y="2181694"/>
            <a:ext cx="11393797" cy="6665372"/>
          </a:xfrm>
          <a:custGeom>
            <a:avLst/>
            <a:gdLst/>
            <a:ahLst/>
            <a:cxnLst/>
            <a:rect l="l" t="t" r="r" b="b"/>
            <a:pathLst>
              <a:path w="11393797" h="6665372">
                <a:moveTo>
                  <a:pt x="0" y="0"/>
                </a:moveTo>
                <a:lnTo>
                  <a:pt x="11393797" y="0"/>
                </a:lnTo>
                <a:lnTo>
                  <a:pt x="11393797" y="6665372"/>
                </a:lnTo>
                <a:lnTo>
                  <a:pt x="0" y="6665372"/>
                </a:lnTo>
                <a:lnTo>
                  <a:pt x="0" y="0"/>
                </a:lnTo>
                <a:close/>
              </a:path>
            </a:pathLst>
          </a:custGeom>
          <a:blipFill>
            <a:blip r:embed="rId3"/>
            <a:stretch>
              <a:fillRect/>
            </a:stretch>
          </a:blipFill>
        </p:spPr>
      </p:sp>
      <p:sp>
        <p:nvSpPr>
          <p:cNvPr id="3" name="Freeform 3"/>
          <p:cNvSpPr/>
          <p:nvPr/>
        </p:nvSpPr>
        <p:spPr>
          <a:xfrm>
            <a:off x="0" y="9258300"/>
            <a:ext cx="4018657" cy="1028700"/>
          </a:xfrm>
          <a:custGeom>
            <a:avLst/>
            <a:gdLst/>
            <a:ahLst/>
            <a:cxnLst/>
            <a:rect l="l" t="t" r="r" b="b"/>
            <a:pathLst>
              <a:path w="4018657" h="1028700">
                <a:moveTo>
                  <a:pt x="0" y="0"/>
                </a:moveTo>
                <a:lnTo>
                  <a:pt x="4018657" y="0"/>
                </a:lnTo>
                <a:lnTo>
                  <a:pt x="4018657" y="1028700"/>
                </a:lnTo>
                <a:lnTo>
                  <a:pt x="0" y="1028700"/>
                </a:lnTo>
                <a:lnTo>
                  <a:pt x="0" y="0"/>
                </a:lnTo>
                <a:close/>
              </a:path>
            </a:pathLst>
          </a:custGeom>
          <a:blipFill>
            <a:blip r:embed="rId4"/>
            <a:stretch>
              <a:fillRect t="-188986" r="-165793"/>
            </a:stretch>
          </a:blipFill>
        </p:spPr>
      </p:sp>
      <p:sp>
        <p:nvSpPr>
          <p:cNvPr id="4" name="TextBox 4"/>
          <p:cNvSpPr txBox="1"/>
          <p:nvPr/>
        </p:nvSpPr>
        <p:spPr>
          <a:xfrm>
            <a:off x="7336356" y="567952"/>
            <a:ext cx="2778064" cy="1202508"/>
          </a:xfrm>
          <a:prstGeom prst="rect">
            <a:avLst/>
          </a:prstGeom>
        </p:spPr>
        <p:txBody>
          <a:bodyPr lIns="0" tIns="0" rIns="0" bIns="0" rtlCol="0" anchor="t">
            <a:spAutoFit/>
          </a:bodyPr>
          <a:lstStyle/>
          <a:p>
            <a:pPr marL="0" lvl="0" indent="0" algn="ctr">
              <a:lnSpc>
                <a:spcPts val="9845"/>
              </a:lnSpc>
              <a:spcBef>
                <a:spcPct val="0"/>
              </a:spcBef>
            </a:pPr>
            <a:r>
              <a:rPr lang="en-US" sz="7032" b="1">
                <a:solidFill>
                  <a:srgbClr val="95B4E2"/>
                </a:solidFill>
                <a:latin typeface="Open Sans Bold"/>
                <a:ea typeface="Open Sans Bold"/>
                <a:cs typeface="Open Sans Bold"/>
                <a:sym typeface="Open Sans Bold"/>
              </a:rPr>
              <a:t>Plan</a:t>
            </a:r>
          </a:p>
        </p:txBody>
      </p:sp>
      <p:sp>
        <p:nvSpPr>
          <p:cNvPr id="5" name="TextBox 5"/>
          <p:cNvSpPr txBox="1"/>
          <p:nvPr/>
        </p:nvSpPr>
        <p:spPr>
          <a:xfrm>
            <a:off x="17004877" y="9153525"/>
            <a:ext cx="399679" cy="934710"/>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p:tgtEl>
                                          <p:spTgt spid="4"/>
                                        </p:tgtEl>
                                        <p:attrNameLst>
                                          <p:attrName>ppt_y</p:attrName>
                                        </p:attrNameLst>
                                      </p:cBhvr>
                                      <p:tavLst>
                                        <p:tav tm="0">
                                          <p:val>
                                            <p:strVal val="#ppt_y+#ppt_h*1.125000"/>
                                          </p:val>
                                        </p:tav>
                                        <p:tav tm="100000">
                                          <p:val>
                                            <p:strVal val="#ppt_y"/>
                                          </p:val>
                                        </p:tav>
                                      </p:tavLst>
                                    </p:anim>
                                    <p:animEffect transition="in" filter="wipe(up)">
                                      <p:cBhvr>
                                        <p:cTn id="16" dur="500"/>
                                        <p:tgtEl>
                                          <p:spTgt spid="4"/>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675" r="-675"/>
            </a:stretch>
          </a:blipFill>
        </p:spPr>
      </p:sp>
      <p:sp>
        <p:nvSpPr>
          <p:cNvPr id="3" name="Freeform 3"/>
          <p:cNvSpPr/>
          <p:nvPr/>
        </p:nvSpPr>
        <p:spPr>
          <a:xfrm>
            <a:off x="5308746" y="3227363"/>
            <a:ext cx="7670508" cy="6030937"/>
          </a:xfrm>
          <a:custGeom>
            <a:avLst/>
            <a:gdLst/>
            <a:ahLst/>
            <a:cxnLst/>
            <a:rect l="l" t="t" r="r" b="b"/>
            <a:pathLst>
              <a:path w="7670508" h="6030937">
                <a:moveTo>
                  <a:pt x="0" y="0"/>
                </a:moveTo>
                <a:lnTo>
                  <a:pt x="7670508" y="0"/>
                </a:lnTo>
                <a:lnTo>
                  <a:pt x="7670508" y="6030937"/>
                </a:lnTo>
                <a:lnTo>
                  <a:pt x="0" y="6030937"/>
                </a:lnTo>
                <a:lnTo>
                  <a:pt x="0" y="0"/>
                </a:lnTo>
                <a:close/>
              </a:path>
            </a:pathLst>
          </a:custGeom>
          <a:blipFill>
            <a:blip r:embed="rId4"/>
            <a:stretch>
              <a:fillRect/>
            </a:stretch>
          </a:blipFill>
        </p:spPr>
      </p:sp>
      <p:sp>
        <p:nvSpPr>
          <p:cNvPr id="4" name="TextBox 4"/>
          <p:cNvSpPr txBox="1"/>
          <p:nvPr/>
        </p:nvSpPr>
        <p:spPr>
          <a:xfrm>
            <a:off x="4605072" y="1403295"/>
            <a:ext cx="9077857" cy="1207395"/>
          </a:xfrm>
          <a:prstGeom prst="rect">
            <a:avLst/>
          </a:prstGeom>
        </p:spPr>
        <p:txBody>
          <a:bodyPr lIns="0" tIns="0" rIns="0" bIns="0" rtlCol="0" anchor="t">
            <a:spAutoFit/>
          </a:bodyPr>
          <a:lstStyle/>
          <a:p>
            <a:pPr algn="ctr">
              <a:lnSpc>
                <a:spcPts val="4762"/>
              </a:lnSpc>
              <a:spcBef>
                <a:spcPct val="0"/>
              </a:spcBef>
            </a:pPr>
            <a:r>
              <a:rPr lang="en-US" sz="4140" b="1">
                <a:solidFill>
                  <a:srgbClr val="000000"/>
                </a:solidFill>
                <a:latin typeface="Aileron Heavy"/>
                <a:ea typeface="Aileron Heavy"/>
                <a:cs typeface="Aileron Heavy"/>
                <a:sym typeface="Aileron Heavy"/>
              </a:rPr>
              <a:t>Diagramme de Séquence</a:t>
            </a:r>
          </a:p>
          <a:p>
            <a:pPr algn="ctr">
              <a:lnSpc>
                <a:spcPts val="4762"/>
              </a:lnSpc>
              <a:spcBef>
                <a:spcPct val="0"/>
              </a:spcBef>
            </a:pPr>
            <a:r>
              <a:rPr lang="en-US" sz="4140" b="1">
                <a:solidFill>
                  <a:srgbClr val="000000"/>
                </a:solidFill>
                <a:latin typeface="Aileron Heavy"/>
                <a:ea typeface="Aileron Heavy"/>
                <a:cs typeface="Aileron Heavy"/>
                <a:sym typeface="Aileron Heavy"/>
              </a:rPr>
              <a:t>de refresh token</a:t>
            </a:r>
          </a:p>
        </p:txBody>
      </p:sp>
      <p:sp>
        <p:nvSpPr>
          <p:cNvPr id="5" name="TextBox 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99" b="-999"/>
            </a:stretch>
          </a:blipFill>
        </p:spPr>
      </p:sp>
      <p:sp>
        <p:nvSpPr>
          <p:cNvPr id="3" name="Freeform 3"/>
          <p:cNvSpPr/>
          <p:nvPr/>
        </p:nvSpPr>
        <p:spPr>
          <a:xfrm>
            <a:off x="3447230" y="3100319"/>
            <a:ext cx="9865242" cy="5543012"/>
          </a:xfrm>
          <a:custGeom>
            <a:avLst/>
            <a:gdLst/>
            <a:ahLst/>
            <a:cxnLst/>
            <a:rect l="l" t="t" r="r" b="b"/>
            <a:pathLst>
              <a:path w="9865242" h="5543012">
                <a:moveTo>
                  <a:pt x="0" y="0"/>
                </a:moveTo>
                <a:lnTo>
                  <a:pt x="9865242" y="0"/>
                </a:lnTo>
                <a:lnTo>
                  <a:pt x="9865242" y="5543013"/>
                </a:lnTo>
                <a:lnTo>
                  <a:pt x="0" y="5543013"/>
                </a:lnTo>
                <a:lnTo>
                  <a:pt x="0" y="0"/>
                </a:lnTo>
                <a:close/>
              </a:path>
            </a:pathLst>
          </a:custGeom>
          <a:blipFill>
            <a:blip r:embed="rId4"/>
            <a:stretch>
              <a:fillRect/>
            </a:stretch>
          </a:blipFill>
        </p:spPr>
      </p:sp>
      <p:sp>
        <p:nvSpPr>
          <p:cNvPr id="4" name="TextBox 4"/>
          <p:cNvSpPr txBox="1"/>
          <p:nvPr/>
        </p:nvSpPr>
        <p:spPr>
          <a:xfrm>
            <a:off x="5440164" y="1912606"/>
            <a:ext cx="6644878" cy="607320"/>
          </a:xfrm>
          <a:prstGeom prst="rect">
            <a:avLst/>
          </a:prstGeom>
        </p:spPr>
        <p:txBody>
          <a:bodyPr lIns="0" tIns="0" rIns="0" bIns="0" rtlCol="0" anchor="t">
            <a:spAutoFit/>
          </a:bodyPr>
          <a:lstStyle/>
          <a:p>
            <a:pPr algn="ctr">
              <a:lnSpc>
                <a:spcPts val="4762"/>
              </a:lnSpc>
              <a:spcBef>
                <a:spcPct val="0"/>
              </a:spcBef>
            </a:pPr>
            <a:r>
              <a:rPr lang="en-US" sz="4140" b="1">
                <a:solidFill>
                  <a:srgbClr val="000000"/>
                </a:solidFill>
                <a:latin typeface="Aileron Heavy"/>
                <a:ea typeface="Aileron Heavy"/>
                <a:cs typeface="Aileron Heavy"/>
                <a:sym typeface="Aileron Heavy"/>
              </a:rPr>
              <a:t>Méthodologie CYCLE en V</a:t>
            </a:r>
          </a:p>
        </p:txBody>
      </p:sp>
      <p:sp>
        <p:nvSpPr>
          <p:cNvPr id="5" name="TextBox 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037" b="-1037"/>
            </a:stretch>
          </a:blipFill>
        </p:spPr>
      </p:sp>
      <p:sp>
        <p:nvSpPr>
          <p:cNvPr id="3" name="Freeform 3"/>
          <p:cNvSpPr/>
          <p:nvPr/>
        </p:nvSpPr>
        <p:spPr>
          <a:xfrm>
            <a:off x="1028700" y="2994560"/>
            <a:ext cx="3779647" cy="1267123"/>
          </a:xfrm>
          <a:custGeom>
            <a:avLst/>
            <a:gdLst/>
            <a:ahLst/>
            <a:cxnLst/>
            <a:rect l="l" t="t" r="r" b="b"/>
            <a:pathLst>
              <a:path w="3779647" h="1267123">
                <a:moveTo>
                  <a:pt x="0" y="0"/>
                </a:moveTo>
                <a:lnTo>
                  <a:pt x="3779647" y="0"/>
                </a:lnTo>
                <a:lnTo>
                  <a:pt x="3779647" y="1267123"/>
                </a:lnTo>
                <a:lnTo>
                  <a:pt x="0" y="1267123"/>
                </a:lnTo>
                <a:lnTo>
                  <a:pt x="0" y="0"/>
                </a:lnTo>
                <a:close/>
              </a:path>
            </a:pathLst>
          </a:custGeom>
          <a:blipFill>
            <a:blip r:embed="rId4"/>
            <a:stretch>
              <a:fillRect/>
            </a:stretch>
          </a:blipFill>
        </p:spPr>
      </p:sp>
      <p:sp>
        <p:nvSpPr>
          <p:cNvPr id="4" name="Freeform 4"/>
          <p:cNvSpPr/>
          <p:nvPr/>
        </p:nvSpPr>
        <p:spPr>
          <a:xfrm>
            <a:off x="5343736" y="2994560"/>
            <a:ext cx="3468424" cy="1267123"/>
          </a:xfrm>
          <a:custGeom>
            <a:avLst/>
            <a:gdLst/>
            <a:ahLst/>
            <a:cxnLst/>
            <a:rect l="l" t="t" r="r" b="b"/>
            <a:pathLst>
              <a:path w="3468424" h="1267123">
                <a:moveTo>
                  <a:pt x="0" y="0"/>
                </a:moveTo>
                <a:lnTo>
                  <a:pt x="3468424" y="0"/>
                </a:lnTo>
                <a:lnTo>
                  <a:pt x="3468424" y="1267123"/>
                </a:lnTo>
                <a:lnTo>
                  <a:pt x="0" y="1267123"/>
                </a:lnTo>
                <a:lnTo>
                  <a:pt x="0" y="0"/>
                </a:lnTo>
                <a:close/>
              </a:path>
            </a:pathLst>
          </a:custGeom>
          <a:blipFill>
            <a:blip r:embed="rId5"/>
            <a:stretch>
              <a:fillRect t="-21732" b="-21732"/>
            </a:stretch>
          </a:blipFill>
        </p:spPr>
      </p:sp>
      <p:sp>
        <p:nvSpPr>
          <p:cNvPr id="5" name="Freeform 5"/>
          <p:cNvSpPr/>
          <p:nvPr/>
        </p:nvSpPr>
        <p:spPr>
          <a:xfrm>
            <a:off x="9710550" y="2959833"/>
            <a:ext cx="2837366" cy="1301850"/>
          </a:xfrm>
          <a:custGeom>
            <a:avLst/>
            <a:gdLst/>
            <a:ahLst/>
            <a:cxnLst/>
            <a:rect l="l" t="t" r="r" b="b"/>
            <a:pathLst>
              <a:path w="2837366" h="1301850">
                <a:moveTo>
                  <a:pt x="0" y="0"/>
                </a:moveTo>
                <a:lnTo>
                  <a:pt x="2837366" y="0"/>
                </a:lnTo>
                <a:lnTo>
                  <a:pt x="2837366" y="1301850"/>
                </a:lnTo>
                <a:lnTo>
                  <a:pt x="0" y="1301850"/>
                </a:lnTo>
                <a:lnTo>
                  <a:pt x="0" y="0"/>
                </a:lnTo>
                <a:close/>
              </a:path>
            </a:pathLst>
          </a:custGeom>
          <a:blipFill>
            <a:blip r:embed="rId6"/>
            <a:stretch>
              <a:fillRect/>
            </a:stretch>
          </a:blipFill>
        </p:spPr>
      </p:sp>
      <p:sp>
        <p:nvSpPr>
          <p:cNvPr id="6" name="Freeform 6"/>
          <p:cNvSpPr/>
          <p:nvPr/>
        </p:nvSpPr>
        <p:spPr>
          <a:xfrm>
            <a:off x="13446307" y="3250816"/>
            <a:ext cx="3279659" cy="754612"/>
          </a:xfrm>
          <a:custGeom>
            <a:avLst/>
            <a:gdLst/>
            <a:ahLst/>
            <a:cxnLst/>
            <a:rect l="l" t="t" r="r" b="b"/>
            <a:pathLst>
              <a:path w="3279659" h="754612">
                <a:moveTo>
                  <a:pt x="0" y="0"/>
                </a:moveTo>
                <a:lnTo>
                  <a:pt x="3279659" y="0"/>
                </a:lnTo>
                <a:lnTo>
                  <a:pt x="3279659" y="754612"/>
                </a:lnTo>
                <a:lnTo>
                  <a:pt x="0" y="754612"/>
                </a:lnTo>
                <a:lnTo>
                  <a:pt x="0" y="0"/>
                </a:lnTo>
                <a:close/>
              </a:path>
            </a:pathLst>
          </a:custGeom>
          <a:blipFill>
            <a:blip r:embed="rId7"/>
            <a:stretch>
              <a:fillRect/>
            </a:stretch>
          </a:blipFill>
        </p:spPr>
      </p:sp>
      <p:sp>
        <p:nvSpPr>
          <p:cNvPr id="7" name="Freeform 7"/>
          <p:cNvSpPr/>
          <p:nvPr/>
        </p:nvSpPr>
        <p:spPr>
          <a:xfrm>
            <a:off x="1058773" y="5143500"/>
            <a:ext cx="3749574" cy="1257768"/>
          </a:xfrm>
          <a:custGeom>
            <a:avLst/>
            <a:gdLst/>
            <a:ahLst/>
            <a:cxnLst/>
            <a:rect l="l" t="t" r="r" b="b"/>
            <a:pathLst>
              <a:path w="3749574" h="1257768">
                <a:moveTo>
                  <a:pt x="0" y="0"/>
                </a:moveTo>
                <a:lnTo>
                  <a:pt x="3749574" y="0"/>
                </a:lnTo>
                <a:lnTo>
                  <a:pt x="3749574" y="1257768"/>
                </a:lnTo>
                <a:lnTo>
                  <a:pt x="0" y="1257768"/>
                </a:lnTo>
                <a:lnTo>
                  <a:pt x="0" y="0"/>
                </a:lnTo>
                <a:close/>
              </a:path>
            </a:pathLst>
          </a:custGeom>
          <a:blipFill>
            <a:blip r:embed="rId8"/>
            <a:stretch>
              <a:fillRect/>
            </a:stretch>
          </a:blipFill>
        </p:spPr>
      </p:sp>
      <p:sp>
        <p:nvSpPr>
          <p:cNvPr id="8" name="Freeform 8"/>
          <p:cNvSpPr/>
          <p:nvPr/>
        </p:nvSpPr>
        <p:spPr>
          <a:xfrm>
            <a:off x="5459340" y="4937958"/>
            <a:ext cx="3352820" cy="1293518"/>
          </a:xfrm>
          <a:custGeom>
            <a:avLst/>
            <a:gdLst/>
            <a:ahLst/>
            <a:cxnLst/>
            <a:rect l="l" t="t" r="r" b="b"/>
            <a:pathLst>
              <a:path w="3352820" h="1293518">
                <a:moveTo>
                  <a:pt x="0" y="0"/>
                </a:moveTo>
                <a:lnTo>
                  <a:pt x="3352820" y="0"/>
                </a:lnTo>
                <a:lnTo>
                  <a:pt x="3352820" y="1293518"/>
                </a:lnTo>
                <a:lnTo>
                  <a:pt x="0" y="1293518"/>
                </a:lnTo>
                <a:lnTo>
                  <a:pt x="0" y="0"/>
                </a:lnTo>
                <a:close/>
              </a:path>
            </a:pathLst>
          </a:custGeom>
          <a:blipFill>
            <a:blip r:embed="rId9"/>
            <a:stretch>
              <a:fillRect t="-1785" b="-1785"/>
            </a:stretch>
          </a:blipFill>
        </p:spPr>
      </p:sp>
      <p:sp>
        <p:nvSpPr>
          <p:cNvPr id="9" name="Freeform 9"/>
          <p:cNvSpPr/>
          <p:nvPr/>
        </p:nvSpPr>
        <p:spPr>
          <a:xfrm>
            <a:off x="9703745" y="5143500"/>
            <a:ext cx="7022221" cy="1087976"/>
          </a:xfrm>
          <a:custGeom>
            <a:avLst/>
            <a:gdLst/>
            <a:ahLst/>
            <a:cxnLst/>
            <a:rect l="l" t="t" r="r" b="b"/>
            <a:pathLst>
              <a:path w="7022221" h="1087976">
                <a:moveTo>
                  <a:pt x="0" y="0"/>
                </a:moveTo>
                <a:lnTo>
                  <a:pt x="7022221" y="0"/>
                </a:lnTo>
                <a:lnTo>
                  <a:pt x="7022221" y="1087976"/>
                </a:lnTo>
                <a:lnTo>
                  <a:pt x="0" y="1087976"/>
                </a:lnTo>
                <a:lnTo>
                  <a:pt x="0" y="0"/>
                </a:lnTo>
                <a:close/>
              </a:path>
            </a:pathLst>
          </a:custGeom>
          <a:blipFill>
            <a:blip r:embed="rId10"/>
            <a:stretch>
              <a:fillRect b="-43"/>
            </a:stretch>
          </a:blipFill>
        </p:spPr>
      </p:sp>
      <p:sp>
        <p:nvSpPr>
          <p:cNvPr id="10" name="Freeform 10"/>
          <p:cNvSpPr/>
          <p:nvPr/>
        </p:nvSpPr>
        <p:spPr>
          <a:xfrm>
            <a:off x="7845754" y="7487958"/>
            <a:ext cx="2596491" cy="1454035"/>
          </a:xfrm>
          <a:custGeom>
            <a:avLst/>
            <a:gdLst/>
            <a:ahLst/>
            <a:cxnLst/>
            <a:rect l="l" t="t" r="r" b="b"/>
            <a:pathLst>
              <a:path w="2596491" h="1454035">
                <a:moveTo>
                  <a:pt x="0" y="0"/>
                </a:moveTo>
                <a:lnTo>
                  <a:pt x="2596492" y="0"/>
                </a:lnTo>
                <a:lnTo>
                  <a:pt x="2596492" y="1454036"/>
                </a:lnTo>
                <a:lnTo>
                  <a:pt x="0" y="1454036"/>
                </a:lnTo>
                <a:lnTo>
                  <a:pt x="0" y="0"/>
                </a:lnTo>
                <a:close/>
              </a:path>
            </a:pathLst>
          </a:custGeom>
          <a:blipFill>
            <a:blip r:embed="rId11"/>
            <a:stretch>
              <a:fillRect/>
            </a:stretch>
          </a:blipFill>
        </p:spPr>
      </p:sp>
      <p:sp>
        <p:nvSpPr>
          <p:cNvPr id="11" name="TextBox 11"/>
          <p:cNvSpPr txBox="1"/>
          <p:nvPr/>
        </p:nvSpPr>
        <p:spPr>
          <a:xfrm>
            <a:off x="6805183" y="1707943"/>
            <a:ext cx="4013954" cy="607320"/>
          </a:xfrm>
          <a:prstGeom prst="rect">
            <a:avLst/>
          </a:prstGeom>
        </p:spPr>
        <p:txBody>
          <a:bodyPr lIns="0" tIns="0" rIns="0" bIns="0" rtlCol="0" anchor="t">
            <a:spAutoFit/>
          </a:bodyPr>
          <a:lstStyle/>
          <a:p>
            <a:pPr algn="ctr">
              <a:lnSpc>
                <a:spcPts val="4762"/>
              </a:lnSpc>
              <a:spcBef>
                <a:spcPct val="0"/>
              </a:spcBef>
            </a:pPr>
            <a:r>
              <a:rPr lang="en-US" sz="4140" b="1">
                <a:solidFill>
                  <a:srgbClr val="2F1F7B"/>
                </a:solidFill>
                <a:latin typeface="Aileron Heavy"/>
                <a:ea typeface="Aileron Heavy"/>
                <a:cs typeface="Aileron Heavy"/>
                <a:sym typeface="Aileron Heavy"/>
              </a:rPr>
              <a:t>Outils et SGBDR</a:t>
            </a:r>
          </a:p>
        </p:txBody>
      </p:sp>
      <p:sp>
        <p:nvSpPr>
          <p:cNvPr id="12" name="TextBox 12"/>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037" b="-1037"/>
            </a:stretch>
          </a:blipFill>
        </p:spPr>
      </p:sp>
      <p:sp>
        <p:nvSpPr>
          <p:cNvPr id="3" name="Freeform 3"/>
          <p:cNvSpPr/>
          <p:nvPr/>
        </p:nvSpPr>
        <p:spPr>
          <a:xfrm>
            <a:off x="1223831" y="2910700"/>
            <a:ext cx="2814271" cy="1519706"/>
          </a:xfrm>
          <a:custGeom>
            <a:avLst/>
            <a:gdLst/>
            <a:ahLst/>
            <a:cxnLst/>
            <a:rect l="l" t="t" r="r" b="b"/>
            <a:pathLst>
              <a:path w="2814271" h="1519706">
                <a:moveTo>
                  <a:pt x="0" y="0"/>
                </a:moveTo>
                <a:lnTo>
                  <a:pt x="2814271" y="0"/>
                </a:lnTo>
                <a:lnTo>
                  <a:pt x="2814271" y="1519706"/>
                </a:lnTo>
                <a:lnTo>
                  <a:pt x="0" y="1519706"/>
                </a:lnTo>
                <a:lnTo>
                  <a:pt x="0" y="0"/>
                </a:lnTo>
                <a:close/>
              </a:path>
            </a:pathLst>
          </a:custGeom>
          <a:blipFill>
            <a:blip r:embed="rId4"/>
            <a:stretch>
              <a:fillRect/>
            </a:stretch>
          </a:blipFill>
        </p:spPr>
      </p:sp>
      <p:sp>
        <p:nvSpPr>
          <p:cNvPr id="4" name="Freeform 4"/>
          <p:cNvSpPr/>
          <p:nvPr/>
        </p:nvSpPr>
        <p:spPr>
          <a:xfrm>
            <a:off x="5631805" y="2661733"/>
            <a:ext cx="2022935" cy="2017639"/>
          </a:xfrm>
          <a:custGeom>
            <a:avLst/>
            <a:gdLst/>
            <a:ahLst/>
            <a:cxnLst/>
            <a:rect l="l" t="t" r="r" b="b"/>
            <a:pathLst>
              <a:path w="2022935" h="2017639">
                <a:moveTo>
                  <a:pt x="0" y="0"/>
                </a:moveTo>
                <a:lnTo>
                  <a:pt x="2022935" y="0"/>
                </a:lnTo>
                <a:lnTo>
                  <a:pt x="2022935" y="2017639"/>
                </a:lnTo>
                <a:lnTo>
                  <a:pt x="0" y="2017639"/>
                </a:lnTo>
                <a:lnTo>
                  <a:pt x="0" y="0"/>
                </a:lnTo>
                <a:close/>
              </a:path>
            </a:pathLst>
          </a:custGeom>
          <a:blipFill>
            <a:blip r:embed="rId5"/>
            <a:stretch>
              <a:fillRect/>
            </a:stretch>
          </a:blipFill>
        </p:spPr>
      </p:sp>
      <p:sp>
        <p:nvSpPr>
          <p:cNvPr id="5" name="Freeform 5"/>
          <p:cNvSpPr/>
          <p:nvPr/>
        </p:nvSpPr>
        <p:spPr>
          <a:xfrm>
            <a:off x="9144000" y="2910700"/>
            <a:ext cx="2870086" cy="1722052"/>
          </a:xfrm>
          <a:custGeom>
            <a:avLst/>
            <a:gdLst/>
            <a:ahLst/>
            <a:cxnLst/>
            <a:rect l="l" t="t" r="r" b="b"/>
            <a:pathLst>
              <a:path w="2870086" h="1722052">
                <a:moveTo>
                  <a:pt x="0" y="0"/>
                </a:moveTo>
                <a:lnTo>
                  <a:pt x="2870086" y="0"/>
                </a:lnTo>
                <a:lnTo>
                  <a:pt x="2870086" y="1722052"/>
                </a:lnTo>
                <a:lnTo>
                  <a:pt x="0" y="1722052"/>
                </a:lnTo>
                <a:lnTo>
                  <a:pt x="0" y="0"/>
                </a:lnTo>
                <a:close/>
              </a:path>
            </a:pathLst>
          </a:custGeom>
          <a:blipFill>
            <a:blip r:embed="rId6"/>
            <a:stretch>
              <a:fillRect/>
            </a:stretch>
          </a:blipFill>
        </p:spPr>
      </p:sp>
      <p:sp>
        <p:nvSpPr>
          <p:cNvPr id="6" name="Freeform 6"/>
          <p:cNvSpPr/>
          <p:nvPr/>
        </p:nvSpPr>
        <p:spPr>
          <a:xfrm>
            <a:off x="13324273" y="2910700"/>
            <a:ext cx="3935027" cy="1460972"/>
          </a:xfrm>
          <a:custGeom>
            <a:avLst/>
            <a:gdLst/>
            <a:ahLst/>
            <a:cxnLst/>
            <a:rect l="l" t="t" r="r" b="b"/>
            <a:pathLst>
              <a:path w="3935027" h="1460972">
                <a:moveTo>
                  <a:pt x="0" y="0"/>
                </a:moveTo>
                <a:lnTo>
                  <a:pt x="3935027" y="0"/>
                </a:lnTo>
                <a:lnTo>
                  <a:pt x="3935027" y="1460972"/>
                </a:lnTo>
                <a:lnTo>
                  <a:pt x="0" y="1460972"/>
                </a:lnTo>
                <a:lnTo>
                  <a:pt x="0" y="0"/>
                </a:lnTo>
                <a:close/>
              </a:path>
            </a:pathLst>
          </a:custGeom>
          <a:blipFill>
            <a:blip r:embed="rId7"/>
            <a:stretch>
              <a:fillRect/>
            </a:stretch>
          </a:blipFill>
        </p:spPr>
      </p:sp>
      <p:sp>
        <p:nvSpPr>
          <p:cNvPr id="7" name="Freeform 7"/>
          <p:cNvSpPr/>
          <p:nvPr/>
        </p:nvSpPr>
        <p:spPr>
          <a:xfrm>
            <a:off x="5130359" y="5931953"/>
            <a:ext cx="2524381" cy="2513162"/>
          </a:xfrm>
          <a:custGeom>
            <a:avLst/>
            <a:gdLst/>
            <a:ahLst/>
            <a:cxnLst/>
            <a:rect l="l" t="t" r="r" b="b"/>
            <a:pathLst>
              <a:path w="2524381" h="2513162">
                <a:moveTo>
                  <a:pt x="0" y="0"/>
                </a:moveTo>
                <a:lnTo>
                  <a:pt x="2524381" y="0"/>
                </a:lnTo>
                <a:lnTo>
                  <a:pt x="2524381" y="2513162"/>
                </a:lnTo>
                <a:lnTo>
                  <a:pt x="0" y="2513162"/>
                </a:lnTo>
                <a:lnTo>
                  <a:pt x="0" y="0"/>
                </a:lnTo>
                <a:close/>
              </a:path>
            </a:pathLst>
          </a:custGeom>
          <a:blipFill>
            <a:blip r:embed="rId8"/>
            <a:stretch>
              <a:fillRect/>
            </a:stretch>
          </a:blipFill>
        </p:spPr>
      </p:sp>
      <p:sp>
        <p:nvSpPr>
          <p:cNvPr id="8" name="Freeform 8"/>
          <p:cNvSpPr/>
          <p:nvPr/>
        </p:nvSpPr>
        <p:spPr>
          <a:xfrm>
            <a:off x="10579043" y="5931953"/>
            <a:ext cx="3519675" cy="2261403"/>
          </a:xfrm>
          <a:custGeom>
            <a:avLst/>
            <a:gdLst/>
            <a:ahLst/>
            <a:cxnLst/>
            <a:rect l="l" t="t" r="r" b="b"/>
            <a:pathLst>
              <a:path w="3519675" h="2261403">
                <a:moveTo>
                  <a:pt x="0" y="0"/>
                </a:moveTo>
                <a:lnTo>
                  <a:pt x="3519675" y="0"/>
                </a:lnTo>
                <a:lnTo>
                  <a:pt x="3519675" y="2261404"/>
                </a:lnTo>
                <a:lnTo>
                  <a:pt x="0" y="2261404"/>
                </a:lnTo>
                <a:lnTo>
                  <a:pt x="0" y="0"/>
                </a:lnTo>
                <a:close/>
              </a:path>
            </a:pathLst>
          </a:custGeom>
          <a:blipFill>
            <a:blip r:embed="rId9"/>
            <a:stretch>
              <a:fillRect l="-36824" r="-36824"/>
            </a:stretch>
          </a:blipFill>
        </p:spPr>
      </p:sp>
      <p:sp>
        <p:nvSpPr>
          <p:cNvPr id="9" name="TextBox 9"/>
          <p:cNvSpPr txBox="1"/>
          <p:nvPr/>
        </p:nvSpPr>
        <p:spPr>
          <a:xfrm>
            <a:off x="4416847" y="1597329"/>
            <a:ext cx="9454307" cy="607320"/>
          </a:xfrm>
          <a:prstGeom prst="rect">
            <a:avLst/>
          </a:prstGeom>
        </p:spPr>
        <p:txBody>
          <a:bodyPr lIns="0" tIns="0" rIns="0" bIns="0" rtlCol="0" anchor="t">
            <a:spAutoFit/>
          </a:bodyPr>
          <a:lstStyle/>
          <a:p>
            <a:pPr algn="ctr">
              <a:lnSpc>
                <a:spcPts val="4762"/>
              </a:lnSpc>
              <a:spcBef>
                <a:spcPct val="0"/>
              </a:spcBef>
            </a:pPr>
            <a:r>
              <a:rPr lang="en-US" sz="4140" b="1">
                <a:solidFill>
                  <a:srgbClr val="2F1F7B"/>
                </a:solidFill>
                <a:latin typeface="Aileron Heavy"/>
                <a:ea typeface="Aileron Heavy"/>
                <a:cs typeface="Aileron Heavy"/>
                <a:sym typeface="Aileron Heavy"/>
              </a:rPr>
              <a:t>Langages, Framework, Technologies </a:t>
            </a:r>
          </a:p>
        </p:txBody>
      </p:sp>
      <p:sp>
        <p:nvSpPr>
          <p:cNvPr id="10" name="TextBox 10"/>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316414" y="1047750"/>
            <a:ext cx="5655171" cy="607320"/>
          </a:xfrm>
          <a:prstGeom prst="rect">
            <a:avLst/>
          </a:prstGeom>
        </p:spPr>
        <p:txBody>
          <a:bodyPr lIns="0" tIns="0" rIns="0" bIns="0" rtlCol="0" anchor="t">
            <a:spAutoFit/>
          </a:bodyPr>
          <a:lstStyle/>
          <a:p>
            <a:pPr algn="ctr">
              <a:lnSpc>
                <a:spcPts val="4762"/>
              </a:lnSpc>
              <a:spcBef>
                <a:spcPct val="0"/>
              </a:spcBef>
            </a:pPr>
            <a:r>
              <a:rPr lang="en-US" sz="4140">
                <a:solidFill>
                  <a:srgbClr val="2F1F7B"/>
                </a:solidFill>
                <a:latin typeface="Aileron Heavy"/>
                <a:ea typeface="Aileron Heavy"/>
                <a:cs typeface="Aileron Heavy"/>
                <a:sym typeface="Aileron Heavy"/>
              </a:rPr>
              <a:t>SocialMediaExtension</a:t>
            </a:r>
          </a:p>
        </p:txBody>
      </p:sp>
      <p:sp>
        <p:nvSpPr>
          <p:cNvPr id="4" name="TextBox 4"/>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25</a:t>
            </a:r>
          </a:p>
        </p:txBody>
      </p:sp>
      <p:pic>
        <p:nvPicPr>
          <p:cNvPr id="6" name="Image 5" descr="Une image contenant texte, capture d’écran, Police&#10;&#10;Description générée automatiquement">
            <a:extLst>
              <a:ext uri="{FF2B5EF4-FFF2-40B4-BE49-F238E27FC236}">
                <a16:creationId xmlns:a16="http://schemas.microsoft.com/office/drawing/2014/main" id="{577D1DAA-E930-01E0-B5B3-A139ED0527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324099"/>
            <a:ext cx="17165852" cy="6829425"/>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7367960" y="1378650"/>
            <a:ext cx="3552081" cy="607320"/>
          </a:xfrm>
          <a:prstGeom prst="rect">
            <a:avLst/>
          </a:prstGeom>
        </p:spPr>
        <p:txBody>
          <a:bodyPr lIns="0" tIns="0" rIns="0" bIns="0" rtlCol="0" anchor="t">
            <a:spAutoFit/>
          </a:bodyPr>
          <a:lstStyle/>
          <a:p>
            <a:pPr algn="ctr">
              <a:lnSpc>
                <a:spcPts val="4762"/>
              </a:lnSpc>
              <a:spcBef>
                <a:spcPct val="0"/>
              </a:spcBef>
            </a:pPr>
            <a:r>
              <a:rPr lang="en-US" sz="4140">
                <a:solidFill>
                  <a:srgbClr val="2F1F7B"/>
                </a:solidFill>
                <a:latin typeface="Aileron Heavy"/>
                <a:ea typeface="Aileron Heavy"/>
                <a:cs typeface="Aileron Heavy"/>
                <a:sym typeface="Aileron Heavy"/>
              </a:rPr>
              <a:t>Configuration</a:t>
            </a:r>
          </a:p>
        </p:txBody>
      </p:sp>
      <p:sp>
        <p:nvSpPr>
          <p:cNvPr id="4" name="TextBox 4"/>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26</a:t>
            </a:r>
          </a:p>
        </p:txBody>
      </p:sp>
      <p:pic>
        <p:nvPicPr>
          <p:cNvPr id="6" name="Image 5" descr="Une image contenant texte, capture d’écran, Police, ligne&#10;&#10;Description générée automatiquement">
            <a:extLst>
              <a:ext uri="{FF2B5EF4-FFF2-40B4-BE49-F238E27FC236}">
                <a16:creationId xmlns:a16="http://schemas.microsoft.com/office/drawing/2014/main" id="{9CBF0B9C-3A03-FBE7-F13E-DD32835D47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3200" y="2476500"/>
            <a:ext cx="12344400" cy="718896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6572324" y="1226091"/>
            <a:ext cx="5143351" cy="607320"/>
          </a:xfrm>
          <a:prstGeom prst="rect">
            <a:avLst/>
          </a:prstGeom>
        </p:spPr>
        <p:txBody>
          <a:bodyPr lIns="0" tIns="0" rIns="0" bIns="0" rtlCol="0" anchor="t">
            <a:spAutoFit/>
          </a:bodyPr>
          <a:lstStyle/>
          <a:p>
            <a:pPr algn="ctr">
              <a:lnSpc>
                <a:spcPts val="4762"/>
              </a:lnSpc>
              <a:spcBef>
                <a:spcPct val="0"/>
              </a:spcBef>
            </a:pPr>
            <a:r>
              <a:rPr lang="en-US" sz="4140">
                <a:solidFill>
                  <a:srgbClr val="2F1F7B"/>
                </a:solidFill>
                <a:latin typeface="Aileron Heavy"/>
                <a:ea typeface="Aileron Heavy"/>
                <a:cs typeface="Aileron Heavy"/>
                <a:sym typeface="Aileron Heavy"/>
              </a:rPr>
              <a:t>Service OAuthClient</a:t>
            </a:r>
          </a:p>
        </p:txBody>
      </p:sp>
      <p:sp>
        <p:nvSpPr>
          <p:cNvPr id="4" name="TextBox 4"/>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27</a:t>
            </a:r>
          </a:p>
        </p:txBody>
      </p:sp>
      <p:pic>
        <p:nvPicPr>
          <p:cNvPr id="6" name="Image 5" descr="Une image contenant texte, Police, capture d’écran&#10;&#10;Description générée automatiquement">
            <a:extLst>
              <a:ext uri="{FF2B5EF4-FFF2-40B4-BE49-F238E27FC236}">
                <a16:creationId xmlns:a16="http://schemas.microsoft.com/office/drawing/2014/main" id="{43675DC3-74FB-1A62-10C0-DD6AD63550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778" y="3502024"/>
            <a:ext cx="16920862" cy="538391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0874" y="1416535"/>
            <a:ext cx="8355125" cy="4543099"/>
          </a:xfrm>
          <a:custGeom>
            <a:avLst/>
            <a:gdLst/>
            <a:ahLst/>
            <a:cxnLst/>
            <a:rect l="l" t="t" r="r" b="b"/>
            <a:pathLst>
              <a:path w="8355125" h="4543099">
                <a:moveTo>
                  <a:pt x="0" y="0"/>
                </a:moveTo>
                <a:lnTo>
                  <a:pt x="8355125" y="0"/>
                </a:lnTo>
                <a:lnTo>
                  <a:pt x="8355125" y="4543099"/>
                </a:lnTo>
                <a:lnTo>
                  <a:pt x="0" y="4543099"/>
                </a:lnTo>
                <a:lnTo>
                  <a:pt x="0" y="0"/>
                </a:lnTo>
                <a:close/>
              </a:path>
            </a:pathLst>
          </a:custGeom>
          <a:blipFill>
            <a:blip r:embed="rId3"/>
            <a:stretch>
              <a:fillRect/>
            </a:stretch>
          </a:blipFill>
        </p:spPr>
      </p:sp>
      <p:sp>
        <p:nvSpPr>
          <p:cNvPr id="3" name="Freeform 3"/>
          <p:cNvSpPr/>
          <p:nvPr/>
        </p:nvSpPr>
        <p:spPr>
          <a:xfrm>
            <a:off x="8928968" y="1416535"/>
            <a:ext cx="8632968" cy="4543099"/>
          </a:xfrm>
          <a:custGeom>
            <a:avLst/>
            <a:gdLst/>
            <a:ahLst/>
            <a:cxnLst/>
            <a:rect l="l" t="t" r="r" b="b"/>
            <a:pathLst>
              <a:path w="8632968" h="4543099">
                <a:moveTo>
                  <a:pt x="0" y="0"/>
                </a:moveTo>
                <a:lnTo>
                  <a:pt x="8632968" y="0"/>
                </a:lnTo>
                <a:lnTo>
                  <a:pt x="8632968" y="4543099"/>
                </a:lnTo>
                <a:lnTo>
                  <a:pt x="0" y="4543099"/>
                </a:lnTo>
                <a:lnTo>
                  <a:pt x="0" y="0"/>
                </a:lnTo>
                <a:close/>
              </a:path>
            </a:pathLst>
          </a:custGeom>
          <a:blipFill>
            <a:blip r:embed="rId4"/>
            <a:stretch>
              <a:fillRect/>
            </a:stretch>
          </a:blipFill>
        </p:spPr>
      </p:sp>
      <p:sp>
        <p:nvSpPr>
          <p:cNvPr id="4" name="Freeform 4"/>
          <p:cNvSpPr/>
          <p:nvPr/>
        </p:nvSpPr>
        <p:spPr>
          <a:xfrm>
            <a:off x="5939852" y="5983059"/>
            <a:ext cx="7933532" cy="4303941"/>
          </a:xfrm>
          <a:custGeom>
            <a:avLst/>
            <a:gdLst/>
            <a:ahLst/>
            <a:cxnLst/>
            <a:rect l="l" t="t" r="r" b="b"/>
            <a:pathLst>
              <a:path w="7933532" h="4303941">
                <a:moveTo>
                  <a:pt x="0" y="0"/>
                </a:moveTo>
                <a:lnTo>
                  <a:pt x="7933532" y="0"/>
                </a:lnTo>
                <a:lnTo>
                  <a:pt x="7933532" y="4303941"/>
                </a:lnTo>
                <a:lnTo>
                  <a:pt x="0" y="4303941"/>
                </a:lnTo>
                <a:lnTo>
                  <a:pt x="0" y="0"/>
                </a:lnTo>
                <a:close/>
              </a:path>
            </a:pathLst>
          </a:custGeom>
          <a:blipFill>
            <a:blip r:embed="rId5"/>
            <a:stretch>
              <a:fillRect/>
            </a:stretch>
          </a:blipFill>
        </p:spPr>
      </p:sp>
      <p:sp>
        <p:nvSpPr>
          <p:cNvPr id="5" name="TextBox 5"/>
          <p:cNvSpPr txBox="1"/>
          <p:nvPr/>
        </p:nvSpPr>
        <p:spPr>
          <a:xfrm>
            <a:off x="4709233" y="266700"/>
            <a:ext cx="7933532" cy="615553"/>
          </a:xfrm>
          <a:prstGeom prst="rect">
            <a:avLst/>
          </a:prstGeom>
        </p:spPr>
        <p:txBody>
          <a:bodyPr wrap="square" lIns="0" tIns="0" rIns="0" bIns="0" rtlCol="0" anchor="t">
            <a:spAutoFit/>
          </a:bodyPr>
          <a:lstStyle/>
          <a:p>
            <a:pPr algn="ctr">
              <a:lnSpc>
                <a:spcPts val="4762"/>
              </a:lnSpc>
              <a:spcBef>
                <a:spcPct val="0"/>
              </a:spcBef>
            </a:pPr>
            <a:r>
              <a:rPr lang="en-US" sz="4140" dirty="0">
                <a:solidFill>
                  <a:srgbClr val="2F1F7B"/>
                </a:solidFill>
                <a:latin typeface="Aileron Heavy"/>
                <a:ea typeface="Aileron Heavy"/>
                <a:cs typeface="Aileron Heavy"/>
                <a:sym typeface="Aileron Heavy"/>
              </a:rPr>
              <a:t>Interface </a:t>
            </a:r>
            <a:r>
              <a:rPr lang="en-US" sz="4140" dirty="0" err="1">
                <a:solidFill>
                  <a:srgbClr val="2F1F7B"/>
                </a:solidFill>
                <a:latin typeface="Aileron Heavy"/>
                <a:ea typeface="Aileron Heavy"/>
                <a:cs typeface="Aileron Heavy"/>
                <a:sym typeface="Aileron Heavy"/>
              </a:rPr>
              <a:t>Ibexa</a:t>
            </a:r>
            <a:endParaRPr lang="en-US" sz="4140" dirty="0">
              <a:solidFill>
                <a:srgbClr val="2F1F7B"/>
              </a:solidFill>
              <a:latin typeface="Aileron Heavy"/>
              <a:ea typeface="Aileron Heavy"/>
              <a:cs typeface="Aileron Heavy"/>
              <a:sym typeface="Aileron Heavy"/>
            </a:endParaRPr>
          </a:p>
        </p:txBody>
      </p:sp>
      <p:sp>
        <p:nvSpPr>
          <p:cNvPr id="6" name="TextBox 6"/>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28</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59336" y="734565"/>
            <a:ext cx="3967460" cy="607320"/>
          </a:xfrm>
          <a:prstGeom prst="rect">
            <a:avLst/>
          </a:prstGeom>
        </p:spPr>
        <p:txBody>
          <a:bodyPr lIns="0" tIns="0" rIns="0" bIns="0" rtlCol="0" anchor="t">
            <a:spAutoFit/>
          </a:bodyPr>
          <a:lstStyle/>
          <a:p>
            <a:pPr algn="ctr">
              <a:lnSpc>
                <a:spcPts val="4762"/>
              </a:lnSpc>
              <a:spcBef>
                <a:spcPct val="0"/>
              </a:spcBef>
            </a:pPr>
            <a:r>
              <a:rPr lang="en-US" sz="4140" b="1">
                <a:solidFill>
                  <a:srgbClr val="2F1F7B"/>
                </a:solidFill>
                <a:latin typeface="Aileron Heavy"/>
                <a:ea typeface="Aileron Heavy"/>
                <a:cs typeface="Aileron Heavy"/>
                <a:sym typeface="Aileron Heavy"/>
              </a:rPr>
              <a:t>Bilan personnel</a:t>
            </a:r>
          </a:p>
        </p:txBody>
      </p:sp>
      <p:pic>
        <p:nvPicPr>
          <p:cNvPr id="3" name="Picture 3"/>
          <p:cNvPicPr>
            <a:picLocks noChangeAspect="1"/>
          </p:cNvPicPr>
          <p:nvPr/>
        </p:nvPicPr>
        <p:blipFill>
          <a:blip r:embed="rId3"/>
          <a:stretch>
            <a:fillRect/>
          </a:stretch>
        </p:blipFill>
        <p:spPr>
          <a:xfrm rot="-5400000">
            <a:off x="3606148" y="630725"/>
            <a:ext cx="8974170" cy="10755071"/>
          </a:xfrm>
          <a:prstGeom prst="rect">
            <a:avLst/>
          </a:prstGeom>
        </p:spPr>
      </p:pic>
      <p:sp>
        <p:nvSpPr>
          <p:cNvPr id="4" name="TextBox 4"/>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29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4931883" y="2963391"/>
            <a:ext cx="8149828" cy="4394835"/>
          </a:xfrm>
          <a:prstGeom prst="rect">
            <a:avLst/>
          </a:prstGeom>
        </p:spPr>
        <p:txBody>
          <a:bodyPr lIns="0" tIns="0" rIns="0" bIns="0" rtlCol="0" anchor="t">
            <a:spAutoFit/>
          </a:bodyPr>
          <a:lstStyle/>
          <a:p>
            <a:pPr algn="ctr">
              <a:lnSpc>
                <a:spcPts val="17639"/>
              </a:lnSpc>
              <a:spcBef>
                <a:spcPct val="0"/>
              </a:spcBef>
            </a:pPr>
            <a:r>
              <a:rPr lang="en-US" sz="12600" b="1" dirty="0">
                <a:solidFill>
                  <a:srgbClr val="95B4E2"/>
                </a:solidFill>
                <a:latin typeface="Rajdhani Bold"/>
                <a:ea typeface="Rajdhani Bold"/>
                <a:cs typeface="Rajdhani Bold"/>
                <a:sym typeface="Rajdhani Bold"/>
              </a:rPr>
              <a:t>01</a:t>
            </a:r>
          </a:p>
          <a:p>
            <a:pPr algn="ctr">
              <a:lnSpc>
                <a:spcPts val="17639"/>
              </a:lnSpc>
              <a:spcBef>
                <a:spcPct val="0"/>
              </a:spcBef>
            </a:pPr>
            <a:r>
              <a:rPr lang="en-US" sz="12600" b="1" dirty="0">
                <a:solidFill>
                  <a:srgbClr val="5271FF"/>
                </a:solidFill>
                <a:latin typeface="Rajdhani Bold"/>
                <a:ea typeface="Rajdhani Bold"/>
                <a:cs typeface="Rajdhani Bold"/>
                <a:sym typeface="Rajdhani Bold"/>
              </a:rPr>
              <a:t>Introduction</a:t>
            </a:r>
          </a:p>
        </p:txBody>
      </p:sp>
      <p:sp>
        <p:nvSpPr>
          <p:cNvPr id="4" name="TextBox 4"/>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14831" y="2734880"/>
            <a:ext cx="11458337" cy="4388106"/>
          </a:xfrm>
          <a:prstGeom prst="rect">
            <a:avLst/>
          </a:prstGeom>
        </p:spPr>
        <p:txBody>
          <a:bodyPr lIns="0" tIns="0" rIns="0" bIns="0" rtlCol="0" anchor="t">
            <a:spAutoFit/>
          </a:bodyPr>
          <a:lstStyle/>
          <a:p>
            <a:pPr algn="ctr">
              <a:lnSpc>
                <a:spcPts val="11546"/>
              </a:lnSpc>
              <a:spcBef>
                <a:spcPct val="0"/>
              </a:spcBef>
            </a:pPr>
            <a:r>
              <a:rPr lang="en-US" sz="10040" b="1">
                <a:solidFill>
                  <a:srgbClr val="2F1F7B"/>
                </a:solidFill>
                <a:latin typeface="Aileron Heavy"/>
                <a:ea typeface="Aileron Heavy"/>
                <a:cs typeface="Aileron Heavy"/>
                <a:sym typeface="Aileron Heavy"/>
              </a:rPr>
              <a:t>05</a:t>
            </a:r>
          </a:p>
          <a:p>
            <a:pPr algn="ctr">
              <a:lnSpc>
                <a:spcPts val="11546"/>
              </a:lnSpc>
              <a:spcBef>
                <a:spcPct val="0"/>
              </a:spcBef>
            </a:pPr>
            <a:r>
              <a:rPr lang="en-US" sz="10040" b="1">
                <a:solidFill>
                  <a:srgbClr val="5271FF"/>
                </a:solidFill>
                <a:latin typeface="Aileron Heavy"/>
                <a:ea typeface="Aileron Heavy"/>
                <a:cs typeface="Aileron Heavy"/>
                <a:sym typeface="Aileron Heavy"/>
              </a:rPr>
              <a:t>Conclusion et Perspectives </a:t>
            </a:r>
          </a:p>
        </p:txBody>
      </p:sp>
      <p:sp>
        <p:nvSpPr>
          <p:cNvPr id="3" name="TextBox 3"/>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30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31</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descr="Une image contenant texte, capture d’écran, Police&#10;&#10;Description générée automatiquement">
            <a:extLst>
              <a:ext uri="{FF2B5EF4-FFF2-40B4-BE49-F238E27FC236}">
                <a16:creationId xmlns:a16="http://schemas.microsoft.com/office/drawing/2014/main" id="{A4992AC2-87DA-DAC5-C3FE-FAD92E00F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sp>
        <p:nvSpPr>
          <p:cNvPr id="3" name="TextBox 3"/>
          <p:cNvSpPr txBox="1"/>
          <p:nvPr/>
        </p:nvSpPr>
        <p:spPr>
          <a:xfrm>
            <a:off x="2857749" y="2263701"/>
            <a:ext cx="12572502" cy="6633210"/>
          </a:xfrm>
          <a:prstGeom prst="rect">
            <a:avLst/>
          </a:prstGeom>
        </p:spPr>
        <p:txBody>
          <a:bodyPr lIns="0" tIns="0" rIns="0" bIns="0" rtlCol="0" anchor="t">
            <a:spAutoFit/>
          </a:bodyPr>
          <a:lstStyle/>
          <a:p>
            <a:pPr marL="0" lvl="0" indent="0" algn="ctr">
              <a:lnSpc>
                <a:spcPts val="17639"/>
              </a:lnSpc>
              <a:spcBef>
                <a:spcPct val="0"/>
              </a:spcBef>
            </a:pPr>
            <a:r>
              <a:rPr lang="en-US" sz="12600" b="1" u="none" strike="noStrike">
                <a:solidFill>
                  <a:srgbClr val="5271FF"/>
                </a:solidFill>
                <a:latin typeface="Rajdhani Bold"/>
                <a:ea typeface="Rajdhani Bold"/>
                <a:cs typeface="Rajdhani Bold"/>
                <a:sym typeface="Rajdhani Bold"/>
              </a:rPr>
              <a:t>02</a:t>
            </a:r>
          </a:p>
          <a:p>
            <a:pPr marL="0" lvl="0" indent="0" algn="ctr">
              <a:lnSpc>
                <a:spcPts val="17639"/>
              </a:lnSpc>
              <a:spcBef>
                <a:spcPct val="0"/>
              </a:spcBef>
            </a:pPr>
            <a:r>
              <a:rPr lang="en-US" sz="12600" b="1" u="none" strike="noStrike">
                <a:solidFill>
                  <a:srgbClr val="5271FF"/>
                </a:solidFill>
                <a:latin typeface="Rajdhani Bold"/>
                <a:ea typeface="Rajdhani Bold"/>
                <a:cs typeface="Rajdhani Bold"/>
                <a:sym typeface="Rajdhani Bold"/>
              </a:rPr>
              <a:t>Cadre général du projet</a:t>
            </a:r>
          </a:p>
        </p:txBody>
      </p:sp>
      <p:sp>
        <p:nvSpPr>
          <p:cNvPr id="4" name="TextBox 4"/>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963" r="-1963"/>
            </a:stretch>
          </a:blipFill>
        </p:spPr>
      </p:sp>
      <p:sp>
        <p:nvSpPr>
          <p:cNvPr id="3" name="Freeform 3"/>
          <p:cNvSpPr/>
          <p:nvPr/>
        </p:nvSpPr>
        <p:spPr>
          <a:xfrm>
            <a:off x="7770523" y="1958239"/>
            <a:ext cx="2591102" cy="1889766"/>
          </a:xfrm>
          <a:custGeom>
            <a:avLst/>
            <a:gdLst/>
            <a:ahLst/>
            <a:cxnLst/>
            <a:rect l="l" t="t" r="r" b="b"/>
            <a:pathLst>
              <a:path w="2591102" h="1889766">
                <a:moveTo>
                  <a:pt x="0" y="0"/>
                </a:moveTo>
                <a:lnTo>
                  <a:pt x="2591102" y="0"/>
                </a:lnTo>
                <a:lnTo>
                  <a:pt x="2591102" y="1889766"/>
                </a:lnTo>
                <a:lnTo>
                  <a:pt x="0" y="1889766"/>
                </a:lnTo>
                <a:lnTo>
                  <a:pt x="0" y="0"/>
                </a:lnTo>
                <a:close/>
              </a:path>
            </a:pathLst>
          </a:custGeom>
          <a:blipFill>
            <a:blip r:embed="rId4"/>
            <a:stretch>
              <a:fillRect t="-18556" b="-18556"/>
            </a:stretch>
          </a:blipFill>
        </p:spPr>
      </p:sp>
      <p:sp>
        <p:nvSpPr>
          <p:cNvPr id="4" name="TextBox 4"/>
          <p:cNvSpPr txBox="1"/>
          <p:nvPr/>
        </p:nvSpPr>
        <p:spPr>
          <a:xfrm>
            <a:off x="345360" y="140243"/>
            <a:ext cx="3998040" cy="403957"/>
          </a:xfrm>
          <a:prstGeom prst="rect">
            <a:avLst/>
          </a:prstGeom>
        </p:spPr>
        <p:txBody>
          <a:bodyPr wrap="square" lIns="0" tIns="0" rIns="0" bIns="0" rtlCol="0" anchor="t">
            <a:spAutoFit/>
          </a:bodyPr>
          <a:lstStyle/>
          <a:p>
            <a:pPr algn="ctr">
              <a:lnSpc>
                <a:spcPts val="3360"/>
              </a:lnSpc>
              <a:spcBef>
                <a:spcPct val="0"/>
              </a:spcBef>
            </a:pPr>
            <a:r>
              <a:rPr lang="en-US" sz="2400" b="1" dirty="0">
                <a:solidFill>
                  <a:srgbClr val="5271FF"/>
                </a:solidFill>
                <a:latin typeface="Glacial Indifference Bold"/>
                <a:ea typeface="Glacial Indifference Bold"/>
                <a:cs typeface="Glacial Indifference Bold"/>
                <a:sym typeface="Glacial Indifference Bold"/>
              </a:rPr>
              <a:t>Cadre </a:t>
            </a:r>
            <a:r>
              <a:rPr lang="en-US" sz="2400" b="1" dirty="0" err="1">
                <a:solidFill>
                  <a:srgbClr val="5271FF"/>
                </a:solidFill>
                <a:latin typeface="Glacial Indifference Bold"/>
                <a:ea typeface="Glacial Indifference Bold"/>
                <a:cs typeface="Glacial Indifference Bold"/>
                <a:sym typeface="Glacial Indifference Bold"/>
              </a:rPr>
              <a:t>général</a:t>
            </a:r>
            <a:r>
              <a:rPr lang="en-US" sz="2400" b="1" dirty="0">
                <a:solidFill>
                  <a:srgbClr val="5271FF"/>
                </a:solidFill>
                <a:latin typeface="Glacial Indifference Bold"/>
                <a:ea typeface="Glacial Indifference Bold"/>
                <a:cs typeface="Glacial Indifference Bold"/>
                <a:sym typeface="Glacial Indifference Bold"/>
              </a:rPr>
              <a:t> du </a:t>
            </a:r>
            <a:r>
              <a:rPr lang="en-US" sz="2400" b="1" dirty="0" err="1">
                <a:solidFill>
                  <a:srgbClr val="5271FF"/>
                </a:solidFill>
                <a:latin typeface="Glacial Indifference Bold"/>
                <a:ea typeface="Glacial Indifference Bold"/>
                <a:cs typeface="Glacial Indifference Bold"/>
                <a:sym typeface="Glacial Indifference Bold"/>
              </a:rPr>
              <a:t>projet</a:t>
            </a:r>
            <a:endParaRPr lang="en-US" sz="2400" b="1" dirty="0">
              <a:solidFill>
                <a:srgbClr val="5271FF"/>
              </a:solidFill>
              <a:latin typeface="Glacial Indifference Bold"/>
              <a:ea typeface="Glacial Indifference Bold"/>
              <a:cs typeface="Glacial Indifference Bold"/>
              <a:sym typeface="Glacial Indifference Bold"/>
            </a:endParaRPr>
          </a:p>
        </p:txBody>
      </p:sp>
      <p:sp>
        <p:nvSpPr>
          <p:cNvPr id="5" name="TextBox 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843" r="-1843"/>
            </a:stretch>
          </a:blipFill>
        </p:spPr>
      </p:sp>
      <p:sp>
        <p:nvSpPr>
          <p:cNvPr id="3" name="Freeform 3"/>
          <p:cNvSpPr/>
          <p:nvPr/>
        </p:nvSpPr>
        <p:spPr>
          <a:xfrm>
            <a:off x="1028700" y="4811216"/>
            <a:ext cx="532632" cy="1544634"/>
          </a:xfrm>
          <a:custGeom>
            <a:avLst/>
            <a:gdLst/>
            <a:ahLst/>
            <a:cxnLst/>
            <a:rect l="l" t="t" r="r" b="b"/>
            <a:pathLst>
              <a:path w="532632" h="1544634">
                <a:moveTo>
                  <a:pt x="0" y="0"/>
                </a:moveTo>
                <a:lnTo>
                  <a:pt x="532632" y="0"/>
                </a:lnTo>
                <a:lnTo>
                  <a:pt x="532632" y="1544633"/>
                </a:lnTo>
                <a:lnTo>
                  <a:pt x="0" y="1544633"/>
                </a:lnTo>
                <a:lnTo>
                  <a:pt x="0" y="0"/>
                </a:lnTo>
                <a:close/>
              </a:path>
            </a:pathLst>
          </a:custGeom>
          <a:blipFill>
            <a:blip r:embed="rId4"/>
            <a:stretch>
              <a:fillRect/>
            </a:stretch>
          </a:blipFill>
        </p:spPr>
      </p:sp>
      <p:sp>
        <p:nvSpPr>
          <p:cNvPr id="4" name="TextBox 4"/>
          <p:cNvSpPr txBox="1"/>
          <p:nvPr/>
        </p:nvSpPr>
        <p:spPr>
          <a:xfrm>
            <a:off x="11137279" y="8405756"/>
            <a:ext cx="4766965" cy="462799"/>
          </a:xfrm>
          <a:prstGeom prst="rect">
            <a:avLst/>
          </a:prstGeom>
        </p:spPr>
        <p:txBody>
          <a:bodyPr lIns="0" tIns="0" rIns="0" bIns="0" rtlCol="0" anchor="t">
            <a:spAutoFit/>
          </a:bodyPr>
          <a:lstStyle/>
          <a:p>
            <a:pPr algn="ctr">
              <a:lnSpc>
                <a:spcPts val="3891"/>
              </a:lnSpc>
            </a:pPr>
            <a:r>
              <a:rPr lang="en-US" sz="2779" b="1">
                <a:solidFill>
                  <a:srgbClr val="000000"/>
                </a:solidFill>
                <a:latin typeface="Open Sans Bold"/>
                <a:ea typeface="Open Sans Bold"/>
                <a:cs typeface="Open Sans Bold"/>
                <a:sym typeface="Open Sans Bold"/>
              </a:rPr>
              <a:t>Intégration à l’équipe CEVA</a:t>
            </a:r>
          </a:p>
        </p:txBody>
      </p:sp>
      <p:sp>
        <p:nvSpPr>
          <p:cNvPr id="5" name="TextBox 5"/>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487" r="-1487"/>
            </a:stretch>
          </a:blipFill>
        </p:spPr>
      </p:sp>
      <p:sp>
        <p:nvSpPr>
          <p:cNvPr id="3" name="Freeform 3"/>
          <p:cNvSpPr/>
          <p:nvPr/>
        </p:nvSpPr>
        <p:spPr>
          <a:xfrm>
            <a:off x="10485540" y="3647625"/>
            <a:ext cx="6149784" cy="4104981"/>
          </a:xfrm>
          <a:custGeom>
            <a:avLst/>
            <a:gdLst/>
            <a:ahLst/>
            <a:cxnLst/>
            <a:rect l="l" t="t" r="r" b="b"/>
            <a:pathLst>
              <a:path w="6149784" h="4104981">
                <a:moveTo>
                  <a:pt x="0" y="0"/>
                </a:moveTo>
                <a:lnTo>
                  <a:pt x="6149784" y="0"/>
                </a:lnTo>
                <a:lnTo>
                  <a:pt x="6149784" y="4104981"/>
                </a:lnTo>
                <a:lnTo>
                  <a:pt x="0" y="4104981"/>
                </a:lnTo>
                <a:lnTo>
                  <a:pt x="0" y="0"/>
                </a:lnTo>
                <a:close/>
              </a:path>
            </a:pathLst>
          </a:custGeom>
          <a:blipFill>
            <a:blip r:embed="rId4"/>
            <a:stretch>
              <a:fillRect/>
            </a:stretch>
          </a:blipFill>
        </p:spPr>
      </p:sp>
      <p:sp>
        <p:nvSpPr>
          <p:cNvPr id="4" name="TextBox 4"/>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7</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963" r="-1963"/>
            </a:stretch>
          </a:blipFill>
        </p:spPr>
      </p:sp>
      <p:sp>
        <p:nvSpPr>
          <p:cNvPr id="3" name="Freeform 3"/>
          <p:cNvSpPr/>
          <p:nvPr/>
        </p:nvSpPr>
        <p:spPr>
          <a:xfrm>
            <a:off x="2819400" y="2394150"/>
            <a:ext cx="13222125" cy="6197871"/>
          </a:xfrm>
          <a:custGeom>
            <a:avLst/>
            <a:gdLst/>
            <a:ahLst/>
            <a:cxnLst/>
            <a:rect l="l" t="t" r="r" b="b"/>
            <a:pathLst>
              <a:path w="13222125" h="6197871">
                <a:moveTo>
                  <a:pt x="0" y="0"/>
                </a:moveTo>
                <a:lnTo>
                  <a:pt x="13222125" y="0"/>
                </a:lnTo>
                <a:lnTo>
                  <a:pt x="13222125" y="6197871"/>
                </a:lnTo>
                <a:lnTo>
                  <a:pt x="0" y="6197871"/>
                </a:lnTo>
                <a:lnTo>
                  <a:pt x="0" y="0"/>
                </a:lnTo>
                <a:close/>
              </a:path>
            </a:pathLst>
          </a:custGeom>
          <a:blipFill>
            <a:blip r:embed="rId4"/>
            <a:stretch>
              <a:fillRect/>
            </a:stretch>
          </a:blipFill>
        </p:spPr>
      </p:sp>
      <p:sp>
        <p:nvSpPr>
          <p:cNvPr id="4" name="TextBox 4"/>
          <p:cNvSpPr txBox="1"/>
          <p:nvPr/>
        </p:nvSpPr>
        <p:spPr>
          <a:xfrm>
            <a:off x="4198589" y="5295900"/>
            <a:ext cx="1778545" cy="535211"/>
          </a:xfrm>
          <a:prstGeom prst="rect">
            <a:avLst/>
          </a:prstGeom>
        </p:spPr>
        <p:txBody>
          <a:bodyPr wrap="square" lIns="0" tIns="0" rIns="0" bIns="0" rtlCol="0" anchor="t">
            <a:spAutoFit/>
          </a:bodyPr>
          <a:lstStyle/>
          <a:p>
            <a:pPr algn="ctr">
              <a:lnSpc>
                <a:spcPts val="4471"/>
              </a:lnSpc>
            </a:pPr>
            <a:r>
              <a:rPr lang="en-US" sz="3193" spc="3" dirty="0">
                <a:solidFill>
                  <a:srgbClr val="F4F9F9"/>
                </a:solidFill>
                <a:latin typeface="Roboto Condensed"/>
                <a:ea typeface="Roboto Condensed"/>
                <a:cs typeface="Roboto Condensed"/>
                <a:sym typeface="Roboto Condensed"/>
              </a:rPr>
              <a:t>Week 1</a:t>
            </a:r>
          </a:p>
        </p:txBody>
      </p:sp>
      <p:sp>
        <p:nvSpPr>
          <p:cNvPr id="5" name="TextBox 5"/>
          <p:cNvSpPr txBox="1"/>
          <p:nvPr/>
        </p:nvSpPr>
        <p:spPr>
          <a:xfrm>
            <a:off x="5845030" y="6439791"/>
            <a:ext cx="1778546" cy="481029"/>
          </a:xfrm>
          <a:prstGeom prst="rect">
            <a:avLst/>
          </a:prstGeom>
        </p:spPr>
        <p:txBody>
          <a:bodyPr wrap="square" lIns="0" tIns="0" rIns="0" bIns="0" rtlCol="0" anchor="t">
            <a:spAutoFit/>
          </a:bodyPr>
          <a:lstStyle/>
          <a:p>
            <a:pPr algn="ctr">
              <a:lnSpc>
                <a:spcPts val="3945"/>
              </a:lnSpc>
            </a:pPr>
            <a:r>
              <a:rPr lang="en-US" sz="2818" spc="169" dirty="0">
                <a:solidFill>
                  <a:srgbClr val="534E52"/>
                </a:solidFill>
                <a:latin typeface="Chau Philomene"/>
                <a:ea typeface="Chau Philomene"/>
                <a:cs typeface="Chau Philomene"/>
                <a:sym typeface="Chau Philomene"/>
              </a:rPr>
              <a:t>Symfony</a:t>
            </a:r>
          </a:p>
        </p:txBody>
      </p:sp>
      <p:sp>
        <p:nvSpPr>
          <p:cNvPr id="6" name="TextBox 6"/>
          <p:cNvSpPr txBox="1"/>
          <p:nvPr/>
        </p:nvSpPr>
        <p:spPr>
          <a:xfrm>
            <a:off x="6140875" y="7165714"/>
            <a:ext cx="1555849" cy="331050"/>
          </a:xfrm>
          <a:prstGeom prst="rect">
            <a:avLst/>
          </a:prstGeom>
        </p:spPr>
        <p:txBody>
          <a:bodyPr lIns="0" tIns="0" rIns="0" bIns="0" rtlCol="0" anchor="t">
            <a:spAutoFit/>
          </a:bodyPr>
          <a:lstStyle/>
          <a:p>
            <a:pPr algn="ctr">
              <a:lnSpc>
                <a:spcPts val="2753"/>
              </a:lnSpc>
            </a:pPr>
            <a:r>
              <a:rPr lang="en-US" sz="1966" spc="21">
                <a:solidFill>
                  <a:srgbClr val="534E52"/>
                </a:solidFill>
                <a:latin typeface="PT Serif"/>
                <a:ea typeface="PT Serif"/>
                <a:cs typeface="PT Serif"/>
                <a:sym typeface="PT Serif"/>
              </a:rPr>
              <a:t>Mr Rahmouni</a:t>
            </a:r>
          </a:p>
        </p:txBody>
      </p:sp>
      <p:sp>
        <p:nvSpPr>
          <p:cNvPr id="7" name="TextBox 7"/>
          <p:cNvSpPr txBox="1"/>
          <p:nvPr/>
        </p:nvSpPr>
        <p:spPr>
          <a:xfrm>
            <a:off x="10405949" y="6429178"/>
            <a:ext cx="1196876" cy="464101"/>
          </a:xfrm>
          <a:prstGeom prst="rect">
            <a:avLst/>
          </a:prstGeom>
        </p:spPr>
        <p:txBody>
          <a:bodyPr wrap="square" lIns="0" tIns="0" rIns="0" bIns="0" rtlCol="0" anchor="t">
            <a:spAutoFit/>
          </a:bodyPr>
          <a:lstStyle/>
          <a:p>
            <a:pPr algn="ctr">
              <a:lnSpc>
                <a:spcPts val="3885"/>
              </a:lnSpc>
            </a:pPr>
            <a:r>
              <a:rPr lang="en-US" sz="2775" dirty="0">
                <a:solidFill>
                  <a:srgbClr val="534E52"/>
                </a:solidFill>
                <a:latin typeface="Roboto Condensed"/>
                <a:ea typeface="Roboto Condensed"/>
                <a:cs typeface="Roboto Condensed"/>
                <a:sym typeface="Roboto Condensed"/>
              </a:rPr>
              <a:t>Angular</a:t>
            </a:r>
          </a:p>
        </p:txBody>
      </p:sp>
      <p:sp>
        <p:nvSpPr>
          <p:cNvPr id="8" name="TextBox 8"/>
          <p:cNvSpPr txBox="1"/>
          <p:nvPr/>
        </p:nvSpPr>
        <p:spPr>
          <a:xfrm>
            <a:off x="10246702" y="7017527"/>
            <a:ext cx="1356122" cy="332762"/>
          </a:xfrm>
          <a:prstGeom prst="rect">
            <a:avLst/>
          </a:prstGeom>
        </p:spPr>
        <p:txBody>
          <a:bodyPr lIns="0" tIns="0" rIns="0" bIns="0" rtlCol="0" anchor="t">
            <a:spAutoFit/>
          </a:bodyPr>
          <a:lstStyle/>
          <a:p>
            <a:pPr algn="ctr">
              <a:lnSpc>
                <a:spcPts val="2658"/>
              </a:lnSpc>
            </a:pPr>
            <a:r>
              <a:rPr lang="en-US" sz="1899" spc="104">
                <a:solidFill>
                  <a:srgbClr val="686367"/>
                </a:solidFill>
                <a:latin typeface="Roboto"/>
                <a:ea typeface="Roboto"/>
                <a:cs typeface="Roboto"/>
                <a:sym typeface="Roboto"/>
              </a:rPr>
              <a:t>Mr Oukhchi</a:t>
            </a:r>
          </a:p>
        </p:txBody>
      </p:sp>
      <p:sp>
        <p:nvSpPr>
          <p:cNvPr id="9" name="TextBox 9"/>
          <p:cNvSpPr txBox="1"/>
          <p:nvPr/>
        </p:nvSpPr>
        <p:spPr>
          <a:xfrm>
            <a:off x="12171444" y="3324782"/>
            <a:ext cx="1489770" cy="340558"/>
          </a:xfrm>
          <a:prstGeom prst="rect">
            <a:avLst/>
          </a:prstGeom>
        </p:spPr>
        <p:txBody>
          <a:bodyPr lIns="0" tIns="0" rIns="0" bIns="0" rtlCol="0" anchor="t">
            <a:spAutoFit/>
          </a:bodyPr>
          <a:lstStyle/>
          <a:p>
            <a:pPr algn="ctr">
              <a:lnSpc>
                <a:spcPts val="2754"/>
              </a:lnSpc>
            </a:pPr>
            <a:r>
              <a:rPr lang="en-US" sz="1967" spc="51">
                <a:solidFill>
                  <a:srgbClr val="686367"/>
                </a:solidFill>
                <a:latin typeface="Roboto"/>
                <a:ea typeface="Roboto"/>
                <a:cs typeface="Roboto"/>
                <a:sym typeface="Roboto"/>
              </a:rPr>
              <a:t>doc.ibexa.co</a:t>
            </a:r>
          </a:p>
        </p:txBody>
      </p:sp>
      <p:sp>
        <p:nvSpPr>
          <p:cNvPr id="10" name="TextBox 10"/>
          <p:cNvSpPr txBox="1"/>
          <p:nvPr/>
        </p:nvSpPr>
        <p:spPr>
          <a:xfrm>
            <a:off x="12340588" y="2740117"/>
            <a:ext cx="1558826" cy="505375"/>
          </a:xfrm>
          <a:prstGeom prst="rect">
            <a:avLst/>
          </a:prstGeom>
        </p:spPr>
        <p:txBody>
          <a:bodyPr lIns="0" tIns="0" rIns="0" bIns="0" rtlCol="0" anchor="t">
            <a:spAutoFit/>
          </a:bodyPr>
          <a:lstStyle/>
          <a:p>
            <a:pPr algn="ctr">
              <a:lnSpc>
                <a:spcPts val="4169"/>
              </a:lnSpc>
            </a:pPr>
            <a:r>
              <a:rPr lang="en-US" sz="2978" spc="8">
                <a:solidFill>
                  <a:srgbClr val="534E52"/>
                </a:solidFill>
                <a:latin typeface="Chau Philomene"/>
                <a:ea typeface="Chau Philomene"/>
                <a:cs typeface="Chau Philomene"/>
                <a:sym typeface="Chau Philomene"/>
              </a:rPr>
              <a:t>Ibexa DXP</a:t>
            </a:r>
          </a:p>
        </p:txBody>
      </p:sp>
      <p:sp>
        <p:nvSpPr>
          <p:cNvPr id="11" name="TextBox 11"/>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8</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204" r="-2204"/>
            </a:stretch>
          </a:blipFill>
        </p:spPr>
        <p:txBody>
          <a:bodyPr/>
          <a:lstStyle/>
          <a:p>
            <a:endParaRPr lang="fr-FR" dirty="0"/>
          </a:p>
        </p:txBody>
      </p:sp>
      <p:sp>
        <p:nvSpPr>
          <p:cNvPr id="3" name="Freeform 3"/>
          <p:cNvSpPr/>
          <p:nvPr/>
        </p:nvSpPr>
        <p:spPr>
          <a:xfrm>
            <a:off x="1359071" y="3815276"/>
            <a:ext cx="15569857" cy="4009238"/>
          </a:xfrm>
          <a:custGeom>
            <a:avLst/>
            <a:gdLst/>
            <a:ahLst/>
            <a:cxnLst/>
            <a:rect l="l" t="t" r="r" b="b"/>
            <a:pathLst>
              <a:path w="15569857" h="4009238">
                <a:moveTo>
                  <a:pt x="0" y="0"/>
                </a:moveTo>
                <a:lnTo>
                  <a:pt x="15569858" y="0"/>
                </a:lnTo>
                <a:lnTo>
                  <a:pt x="15569858" y="4009238"/>
                </a:lnTo>
                <a:lnTo>
                  <a:pt x="0" y="4009238"/>
                </a:lnTo>
                <a:lnTo>
                  <a:pt x="0" y="0"/>
                </a:lnTo>
                <a:close/>
              </a:path>
            </a:pathLst>
          </a:custGeom>
          <a:blipFill>
            <a:blip r:embed="rId4"/>
            <a:stretch>
              <a:fillRect/>
            </a:stretch>
          </a:blipFill>
        </p:spPr>
      </p:sp>
      <p:sp>
        <p:nvSpPr>
          <p:cNvPr id="4" name="TextBox 4"/>
          <p:cNvSpPr txBox="1"/>
          <p:nvPr/>
        </p:nvSpPr>
        <p:spPr>
          <a:xfrm>
            <a:off x="4495715" y="6817447"/>
            <a:ext cx="1446758" cy="570491"/>
          </a:xfrm>
          <a:prstGeom prst="rect">
            <a:avLst/>
          </a:prstGeom>
        </p:spPr>
        <p:txBody>
          <a:bodyPr lIns="0" tIns="0" rIns="0" bIns="0" rtlCol="0" anchor="t">
            <a:spAutoFit/>
          </a:bodyPr>
          <a:lstStyle/>
          <a:p>
            <a:pPr algn="ctr">
              <a:lnSpc>
                <a:spcPts val="1542"/>
              </a:lnSpc>
            </a:pPr>
            <a:r>
              <a:rPr lang="en-US" sz="1341">
                <a:solidFill>
                  <a:srgbClr val="E5EFF9"/>
                </a:solidFill>
                <a:latin typeface="Aileron Heavy"/>
                <a:ea typeface="Aileron Heavy"/>
                <a:cs typeface="Aileron Heavy"/>
                <a:sym typeface="Aileron Heavy"/>
              </a:rPr>
              <a:t>Factories</a:t>
            </a:r>
          </a:p>
          <a:p>
            <a:pPr algn="ctr">
              <a:lnSpc>
                <a:spcPts val="1542"/>
              </a:lnSpc>
            </a:pPr>
            <a:r>
              <a:rPr lang="en-US" sz="1341">
                <a:solidFill>
                  <a:srgbClr val="E5EFF9"/>
                </a:solidFill>
                <a:latin typeface="Aileron Heavy"/>
                <a:ea typeface="Aileron Heavy"/>
                <a:cs typeface="Aileron Heavy"/>
                <a:sym typeface="Aileron Heavy"/>
              </a:rPr>
              <a:t>EzPublish &amp; Ibexa</a:t>
            </a:r>
          </a:p>
          <a:p>
            <a:pPr algn="ctr">
              <a:lnSpc>
                <a:spcPts val="1542"/>
              </a:lnSpc>
            </a:pPr>
            <a:endParaRPr lang="en-US" sz="1341">
              <a:solidFill>
                <a:srgbClr val="E5EFF9"/>
              </a:solidFill>
              <a:latin typeface="Aileron Heavy"/>
              <a:ea typeface="Aileron Heavy"/>
              <a:cs typeface="Aileron Heavy"/>
              <a:sym typeface="Aileron Heavy"/>
            </a:endParaRPr>
          </a:p>
        </p:txBody>
      </p:sp>
      <p:sp>
        <p:nvSpPr>
          <p:cNvPr id="5" name="TextBox 5"/>
          <p:cNvSpPr txBox="1"/>
          <p:nvPr/>
        </p:nvSpPr>
        <p:spPr>
          <a:xfrm>
            <a:off x="1951435" y="6739523"/>
            <a:ext cx="1446758" cy="674993"/>
          </a:xfrm>
          <a:prstGeom prst="rect">
            <a:avLst/>
          </a:prstGeom>
        </p:spPr>
        <p:txBody>
          <a:bodyPr wrap="square" lIns="0" tIns="0" rIns="0" bIns="0" rtlCol="0" anchor="t">
            <a:spAutoFit/>
          </a:bodyPr>
          <a:lstStyle/>
          <a:p>
            <a:pPr algn="ctr">
              <a:lnSpc>
                <a:spcPts val="1778"/>
              </a:lnSpc>
            </a:pPr>
            <a:r>
              <a:rPr lang="en-US" sz="1362" dirty="0">
                <a:solidFill>
                  <a:srgbClr val="E5EFF9"/>
                </a:solidFill>
                <a:latin typeface="Aileron Heavy"/>
                <a:ea typeface="Aileron Heavy"/>
                <a:cs typeface="Aileron Heavy"/>
                <a:sym typeface="Aileron Heavy"/>
              </a:rPr>
              <a:t>My identity</a:t>
            </a:r>
          </a:p>
          <a:p>
            <a:pPr algn="ctr">
              <a:lnSpc>
                <a:spcPts val="1778"/>
              </a:lnSpc>
            </a:pPr>
            <a:r>
              <a:rPr lang="en-US" sz="1362" dirty="0">
                <a:solidFill>
                  <a:srgbClr val="E5EFF9"/>
                </a:solidFill>
                <a:latin typeface="Aileron Heavy"/>
                <a:ea typeface="Aileron Heavy"/>
                <a:cs typeface="Aileron Heavy"/>
                <a:sym typeface="Aileron Heavy"/>
              </a:rPr>
              <a:t>Environment</a:t>
            </a:r>
          </a:p>
          <a:p>
            <a:pPr algn="ctr">
              <a:lnSpc>
                <a:spcPts val="1778"/>
              </a:lnSpc>
            </a:pPr>
            <a:endParaRPr lang="en-US" sz="1362" dirty="0">
              <a:solidFill>
                <a:srgbClr val="E5EFF9"/>
              </a:solidFill>
              <a:latin typeface="Aileron Heavy"/>
              <a:ea typeface="Aileron Heavy"/>
              <a:cs typeface="Aileron Heavy"/>
              <a:sym typeface="Aileron Heavy"/>
            </a:endParaRPr>
          </a:p>
        </p:txBody>
      </p:sp>
      <p:sp>
        <p:nvSpPr>
          <p:cNvPr id="6" name="TextBox 6"/>
          <p:cNvSpPr txBox="1"/>
          <p:nvPr/>
        </p:nvSpPr>
        <p:spPr>
          <a:xfrm>
            <a:off x="17004877" y="9153525"/>
            <a:ext cx="152400" cy="257175"/>
          </a:xfrm>
          <a:prstGeom prst="rect">
            <a:avLst/>
          </a:prstGeom>
        </p:spPr>
        <p:txBody>
          <a:bodyPr wrap="none" lIns="0" tIns="0" rIns="0" bIns="0" rtlCol="0" anchor="t">
            <a:spAutoFit/>
          </a:bodyPr>
          <a:lstStyle/>
          <a:p>
            <a:pPr algn="ctr">
              <a:lnSpc>
                <a:spcPts val="7704"/>
              </a:lnSpc>
              <a:spcBef>
                <a:spcPct val="0"/>
              </a:spcBef>
            </a:pPr>
            <a:r>
              <a:rPr lang="en-US" sz="5503">
                <a:solidFill>
                  <a:srgbClr val="000000"/>
                </a:solidFill>
                <a:latin typeface="Open Sans"/>
                <a:ea typeface="Open Sans"/>
                <a:cs typeface="Open Sans"/>
                <a:sym typeface="Open Sans"/>
              </a:rPr>
              <a:t>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1952</TotalTime>
  <Words>4224</Words>
  <Application>Microsoft Macintosh PowerPoint</Application>
  <PresentationFormat>Personnalisé</PresentationFormat>
  <Paragraphs>367</Paragraphs>
  <Slides>32</Slides>
  <Notes>31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32</vt:i4>
      </vt:variant>
    </vt:vector>
  </HeadingPairs>
  <TitlesOfParts>
    <vt:vector size="44" baseType="lpstr">
      <vt:lpstr>Open Sans</vt:lpstr>
      <vt:lpstr>PT Serif</vt:lpstr>
      <vt:lpstr>Rajdhani Bold</vt:lpstr>
      <vt:lpstr>Glacial Indifference Bold</vt:lpstr>
      <vt:lpstr>Calibri</vt:lpstr>
      <vt:lpstr>Chau Philomene</vt:lpstr>
      <vt:lpstr>Roboto</vt:lpstr>
      <vt:lpstr>Open Sans Bold</vt:lpstr>
      <vt:lpstr>Arial</vt:lpstr>
      <vt:lpstr>Aileron Heavy</vt:lpstr>
      <vt:lpstr>Roboto Condensed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Adil AZZAOUI</dc:title>
  <cp:lastModifiedBy>Adil Azzaoui</cp:lastModifiedBy>
  <cp:revision>10</cp:revision>
  <dcterms:created xsi:type="dcterms:W3CDTF">2006-08-16T00:00:00Z</dcterms:created>
  <dcterms:modified xsi:type="dcterms:W3CDTF">2025-06-27T10:35:58Z</dcterms:modified>
  <dc:identifier>DAGrAgXvK-o</dc:identifier>
</cp:coreProperties>
</file>